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97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8" r:id="rId31"/>
  </p:sldIdLst>
  <p:sldSz cx="9144000" cy="5143500" type="screen16x9"/>
  <p:notesSz cx="9144000" cy="5143500"/>
  <p:embeddedFontLst>
    <p:embeddedFont>
      <p:font typeface="Cambria Math" panose="02040503050406030204" pitchFamily="18" charset="0"/>
      <p:regular r:id="rId32"/>
    </p:embeddedFont>
    <p:embeddedFont>
      <p:font typeface="Arial Narrow" panose="020B060602020203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Arial" panose="020B0604020202020204" pitchFamily="34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3478" y="501486"/>
            <a:ext cx="7597043" cy="23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 u="heavy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685" y="3142075"/>
            <a:ext cx="8634628" cy="1243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E36C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4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51472" y="97133"/>
            <a:ext cx="184105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1315" y="779763"/>
            <a:ext cx="8661369" cy="3295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54685" y="1733549"/>
            <a:ext cx="8634628" cy="2024079"/>
          </a:xfrm>
        </p:spPr>
        <p:txBody>
          <a:bodyPr/>
          <a:lstStyle/>
          <a:p>
            <a:r>
              <a:rPr lang="en-IN" spc="-5" dirty="0">
                <a:solidFill>
                  <a:schemeClr val="accent1"/>
                </a:solidFill>
              </a:rPr>
              <a:t>Byzantine Generals 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60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5" y="51408"/>
            <a:ext cx="365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Byzantine Generals</a:t>
            </a:r>
            <a:r>
              <a:rPr spc="-7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8450" y="1248863"/>
            <a:ext cx="457517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i="1" dirty="0">
                <a:latin typeface="Arial Narrow"/>
                <a:cs typeface="Arial Narrow"/>
              </a:rPr>
              <a:t>N </a:t>
            </a:r>
            <a:r>
              <a:rPr sz="2400" spc="-5" dirty="0">
                <a:latin typeface="Arial Narrow"/>
                <a:cs typeface="Arial Narrow"/>
              </a:rPr>
              <a:t>number of process with at most</a:t>
            </a:r>
            <a:r>
              <a:rPr sz="2400" spc="100" dirty="0">
                <a:latin typeface="Arial Narrow"/>
                <a:cs typeface="Arial Narrow"/>
              </a:rPr>
              <a:t> </a:t>
            </a:r>
            <a:r>
              <a:rPr sz="2400" i="1" spc="-5" dirty="0">
                <a:latin typeface="Arial Narrow"/>
                <a:cs typeface="Arial Narrow"/>
              </a:rPr>
              <a:t>f</a:t>
            </a:r>
            <a:endParaRPr sz="2400" dirty="0">
              <a:latin typeface="Arial Narrow"/>
              <a:cs typeface="Arial Narrow"/>
            </a:endParaRPr>
          </a:p>
          <a:p>
            <a:pPr marL="393700">
              <a:lnSpc>
                <a:spcPct val="100000"/>
              </a:lnSpc>
            </a:pPr>
            <a:r>
              <a:rPr lang="en-IN" sz="2400" spc="-5" dirty="0" smtClean="0">
                <a:latin typeface="Arial Narrow"/>
                <a:cs typeface="Arial Narrow"/>
              </a:rPr>
              <a:t>F</a:t>
            </a:r>
            <a:r>
              <a:rPr sz="2400" spc="-5" dirty="0" err="1" smtClean="0">
                <a:latin typeface="Arial Narrow"/>
                <a:cs typeface="Arial Narrow"/>
              </a:rPr>
              <a:t>aulty</a:t>
            </a:r>
            <a:r>
              <a:rPr lang="en-IN" sz="2400" spc="-5" dirty="0" smtClean="0">
                <a:latin typeface="Arial Narrow"/>
                <a:cs typeface="Arial Narrow"/>
              </a:rPr>
              <a:t> = 2f+1</a:t>
            </a:r>
            <a:endParaRPr sz="2400" dirty="0">
              <a:latin typeface="Arial Narrow"/>
              <a:cs typeface="Arial Narrow"/>
            </a:endParaRPr>
          </a:p>
          <a:p>
            <a:pPr marL="393700" marR="508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Receiver always knows the identity </a:t>
            </a:r>
            <a:r>
              <a:rPr sz="2400" spc="-10" dirty="0">
                <a:latin typeface="Arial Narrow"/>
                <a:cs typeface="Arial Narrow"/>
              </a:rPr>
              <a:t>of  </a:t>
            </a:r>
            <a:r>
              <a:rPr sz="2400" spc="-5" dirty="0">
                <a:latin typeface="Arial Narrow"/>
                <a:cs typeface="Arial Narrow"/>
              </a:rPr>
              <a:t>the</a:t>
            </a:r>
            <a:r>
              <a:rPr sz="2400" spc="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sender</a:t>
            </a:r>
            <a:endParaRPr sz="240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Fully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connected</a:t>
            </a:r>
            <a:endParaRPr sz="240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Reliable communication</a:t>
            </a:r>
            <a:r>
              <a:rPr sz="2400" spc="100" dirty="0">
                <a:latin typeface="Arial Narrow"/>
                <a:cs typeface="Arial Narrow"/>
              </a:rPr>
              <a:t> </a:t>
            </a:r>
            <a:r>
              <a:rPr sz="2400" spc="-5" dirty="0" err="1" smtClean="0">
                <a:latin typeface="Arial Narrow"/>
                <a:cs typeface="Arial Narrow"/>
              </a:rPr>
              <a:t>mediu</a:t>
            </a:r>
            <a:r>
              <a:rPr lang="en-IN" sz="2400" spc="-5" dirty="0" smtClean="0">
                <a:latin typeface="Arial Narrow"/>
                <a:cs typeface="Arial Narrow"/>
              </a:rPr>
              <a:t>m</a:t>
            </a:r>
            <a:endParaRPr sz="2400" dirty="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28" y="747712"/>
            <a:ext cx="3747964" cy="3581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315" y="2038350"/>
            <a:ext cx="8661369" cy="1354217"/>
          </a:xfrm>
        </p:spPr>
        <p:txBody>
          <a:bodyPr/>
          <a:lstStyle/>
          <a:p>
            <a:r>
              <a:rPr lang="en-IN" sz="4400" spc="-10" dirty="0">
                <a:solidFill>
                  <a:schemeClr val="accent1"/>
                </a:solidFill>
              </a:rPr>
              <a:t>Practical </a:t>
            </a:r>
            <a:r>
              <a:rPr lang="en-IN" sz="4400" spc="-5" dirty="0">
                <a:solidFill>
                  <a:schemeClr val="accent1"/>
                </a:solidFill>
              </a:rPr>
              <a:t>Byzantine Fault Tolerant</a:t>
            </a:r>
            <a:r>
              <a:rPr lang="en-IN" sz="4400" spc="-10" dirty="0">
                <a:solidFill>
                  <a:schemeClr val="accent1"/>
                </a:solidFill>
              </a:rPr>
              <a:t> </a:t>
            </a:r>
            <a:r>
              <a:rPr lang="en-IN" sz="4400" spc="-5" dirty="0">
                <a:solidFill>
                  <a:schemeClr val="accent1"/>
                </a:solidFill>
              </a:rPr>
              <a:t>Model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84931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6049" y="1287787"/>
            <a:ext cx="4084954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Asynchronous distributed</a:t>
            </a:r>
            <a:r>
              <a:rPr sz="2400" spc="6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system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delay, out of order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message</a:t>
            </a:r>
            <a:endParaRPr sz="240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Byzantine failure</a:t>
            </a:r>
            <a:r>
              <a:rPr sz="2400" spc="75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handling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arbitrary node</a:t>
            </a:r>
            <a:r>
              <a:rPr sz="2400" spc="1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behavior</a:t>
            </a:r>
            <a:endParaRPr sz="240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Privacy</a:t>
            </a:r>
            <a:endParaRPr sz="2400" dirty="0">
              <a:latin typeface="Arial Narrow"/>
              <a:cs typeface="Arial Narrow"/>
            </a:endParaRPr>
          </a:p>
          <a:p>
            <a:pPr marL="850900" marR="640080" lvl="1" indent="-381000">
              <a:lnSpc>
                <a:spcPct val="100000"/>
              </a:lnSpc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tamper-proof message,  authentication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854" y="97133"/>
            <a:ext cx="5624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-1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Model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75" y="801789"/>
            <a:ext cx="4008721" cy="35813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878062"/>
            <a:ext cx="8131809" cy="3036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393700" algn="l"/>
              </a:tabLst>
            </a:pPr>
            <a:endParaRPr sz="335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440" dirty="0">
                <a:latin typeface="Cambria Math"/>
                <a:cs typeface="Cambria Math"/>
              </a:rPr>
              <a:t>3</a:t>
            </a:r>
            <a:r>
              <a:rPr sz="2400" spc="-440" dirty="0" smtClean="0">
                <a:latin typeface="Cambria Math"/>
                <a:cs typeface="Cambria Math"/>
              </a:rPr>
              <a:t>𝑓</a:t>
            </a:r>
            <a:r>
              <a:rPr sz="2400" dirty="0" smtClean="0">
                <a:latin typeface="Cambria Math"/>
                <a:cs typeface="Cambria Math"/>
              </a:rPr>
              <a:t>+ </a:t>
            </a:r>
            <a:r>
              <a:rPr sz="2400" dirty="0">
                <a:latin typeface="Cambria Math"/>
                <a:cs typeface="Cambria Math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replicas are there where </a:t>
            </a:r>
            <a:r>
              <a:rPr sz="2400" spc="-660" dirty="0" smtClean="0">
                <a:latin typeface="Cambria Math"/>
                <a:cs typeface="Cambria Math"/>
              </a:rPr>
              <a:t>𝑓</a:t>
            </a:r>
            <a:r>
              <a:rPr sz="2400" spc="90" dirty="0" smtClean="0">
                <a:latin typeface="Cambria Math"/>
                <a:cs typeface="Cambria Math"/>
              </a:rPr>
              <a:t> </a:t>
            </a:r>
            <a:r>
              <a:rPr lang="en-IN" sz="2400" spc="90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number of faulty</a:t>
            </a:r>
            <a:r>
              <a:rPr sz="2400" spc="16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replicas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35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The replicas move through a successions of configurations, known</a:t>
            </a:r>
            <a:r>
              <a:rPr sz="2400" spc="315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as</a:t>
            </a:r>
            <a:endParaRPr sz="2400" dirty="0">
              <a:latin typeface="Arial Narrow"/>
              <a:cs typeface="Arial Narrow"/>
            </a:endParaRPr>
          </a:p>
          <a:p>
            <a:pPr marL="393700">
              <a:lnSpc>
                <a:spcPct val="100000"/>
              </a:lnSpc>
            </a:pPr>
            <a:r>
              <a:rPr sz="2400" i="1" spc="-5" dirty="0">
                <a:latin typeface="Arial Narrow"/>
                <a:cs typeface="Arial Narrow"/>
              </a:rPr>
              <a:t>views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One replica in a </a:t>
            </a:r>
            <a:r>
              <a:rPr sz="2400" i="1" spc="-5" dirty="0">
                <a:latin typeface="Arial Narrow"/>
                <a:cs typeface="Arial Narrow"/>
              </a:rPr>
              <a:t>view </a:t>
            </a:r>
            <a:r>
              <a:rPr sz="2400" spc="-5" dirty="0">
                <a:latin typeface="Arial Narrow"/>
                <a:cs typeface="Arial Narrow"/>
              </a:rPr>
              <a:t>is </a:t>
            </a:r>
            <a:r>
              <a:rPr sz="2400" i="1" spc="-5" dirty="0">
                <a:latin typeface="Arial Narrow"/>
                <a:cs typeface="Arial Narrow"/>
              </a:rPr>
              <a:t>primary </a:t>
            </a:r>
            <a:r>
              <a:rPr sz="2400" spc="-5" dirty="0">
                <a:latin typeface="Arial Narrow"/>
                <a:cs typeface="Arial Narrow"/>
              </a:rPr>
              <a:t>and others are</a:t>
            </a:r>
            <a:r>
              <a:rPr sz="2400" spc="175" dirty="0">
                <a:latin typeface="Arial Narrow"/>
                <a:cs typeface="Arial Narrow"/>
              </a:rPr>
              <a:t> </a:t>
            </a:r>
            <a:r>
              <a:rPr sz="2400" i="1" spc="-5" dirty="0">
                <a:latin typeface="Arial Narrow"/>
                <a:cs typeface="Arial Narrow"/>
              </a:rPr>
              <a:t>backups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854" y="97133"/>
            <a:ext cx="5624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-1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878062"/>
            <a:ext cx="6609715" cy="21441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Views </a:t>
            </a:r>
            <a:r>
              <a:rPr sz="2400" dirty="0">
                <a:latin typeface="Arial Narrow"/>
                <a:cs typeface="Arial Narrow"/>
              </a:rPr>
              <a:t>are </a:t>
            </a:r>
            <a:r>
              <a:rPr sz="2400" spc="-5" dirty="0">
                <a:latin typeface="Arial Narrow"/>
                <a:cs typeface="Arial Narrow"/>
              </a:rPr>
              <a:t>changed when a </a:t>
            </a:r>
            <a:r>
              <a:rPr sz="2400" i="1" spc="-5" dirty="0">
                <a:latin typeface="Arial Narrow"/>
                <a:cs typeface="Arial Narrow"/>
              </a:rPr>
              <a:t>primary </a:t>
            </a:r>
            <a:r>
              <a:rPr sz="2400" spc="-5" dirty="0">
                <a:latin typeface="Arial Narrow"/>
                <a:cs typeface="Arial Narrow"/>
              </a:rPr>
              <a:t>is detected as</a:t>
            </a:r>
            <a:r>
              <a:rPr sz="2400" spc="19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faulty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35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Every view is identified by a unique integer number</a:t>
            </a:r>
            <a:r>
              <a:rPr sz="2400" spc="215" dirty="0">
                <a:latin typeface="Arial Narrow"/>
                <a:cs typeface="Arial Narrow"/>
              </a:rPr>
              <a:t> </a:t>
            </a:r>
            <a:r>
              <a:rPr sz="2400" spc="-655" dirty="0" smtClean="0">
                <a:latin typeface="Cambria Math"/>
                <a:cs typeface="Cambria Math"/>
              </a:rPr>
              <a:t>𝑣</a:t>
            </a: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300" dirty="0">
              <a:latin typeface="Cambria Math"/>
              <a:cs typeface="Cambria Math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Only the messages from the current views are</a:t>
            </a:r>
            <a:r>
              <a:rPr sz="2400" spc="16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accepted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854" y="97133"/>
            <a:ext cx="5624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-1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2675" y="1869338"/>
            <a:ext cx="4368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client sends a request to invoke a  service operation to the</a:t>
            </a:r>
            <a:r>
              <a:rPr sz="2400" spc="75" dirty="0">
                <a:latin typeface="Arial Narrow"/>
                <a:cs typeface="Arial Narrow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primary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2154" y="97133"/>
            <a:ext cx="615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Algorithm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12" y="1714916"/>
            <a:ext cx="3314693" cy="13525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543412" y="4172851"/>
            <a:ext cx="29209" cy="143510"/>
          </a:xfrm>
          <a:custGeom>
            <a:avLst/>
            <a:gdLst/>
            <a:ahLst/>
            <a:cxnLst/>
            <a:rect l="l" t="t" r="r" b="b"/>
            <a:pathLst>
              <a:path w="29210" h="143510">
                <a:moveTo>
                  <a:pt x="28955" y="0"/>
                </a:moveTo>
                <a:lnTo>
                  <a:pt x="0" y="0"/>
                </a:lnTo>
                <a:lnTo>
                  <a:pt x="0" y="143255"/>
                </a:lnTo>
                <a:lnTo>
                  <a:pt x="28955" y="143255"/>
                </a:lnTo>
                <a:lnTo>
                  <a:pt x="28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2675" y="1869338"/>
            <a:ext cx="4530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The primary multicasts the request to  the</a:t>
            </a:r>
            <a:r>
              <a:rPr sz="2400" spc="5" dirty="0">
                <a:latin typeface="Arial Narrow"/>
                <a:cs typeface="Arial Narrow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backups</a:t>
            </a:r>
            <a:r>
              <a:rPr lang="en-IN" sz="2400" spc="-5" dirty="0" smtClean="0">
                <a:latin typeface="Arial Narrow"/>
                <a:cs typeface="Arial Narrow"/>
              </a:rPr>
              <a:t>/Secondary nodes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2154" y="97133"/>
            <a:ext cx="615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Algorithm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87" y="801814"/>
            <a:ext cx="3682946" cy="35311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2675" y="1869338"/>
            <a:ext cx="47440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Backups execute the request and send  a reply to the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client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2154" y="97133"/>
            <a:ext cx="615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Algorithm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845" y="1414895"/>
            <a:ext cx="3682945" cy="19518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2675" y="1869338"/>
            <a:ext cx="473011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0645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The client waits for </a:t>
            </a:r>
            <a:r>
              <a:rPr sz="2400" spc="-660" dirty="0" smtClean="0">
                <a:latin typeface="Cambria Math"/>
                <a:cs typeface="Cambria Math"/>
              </a:rPr>
              <a:t>𝑓</a:t>
            </a:r>
            <a:r>
              <a:rPr sz="2400" spc="60" dirty="0" smtClean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+ 1 </a:t>
            </a:r>
            <a:r>
              <a:rPr sz="2400" spc="-5" dirty="0">
                <a:latin typeface="Arial Narrow"/>
                <a:cs typeface="Arial Narrow"/>
              </a:rPr>
              <a:t>replies from  different backups with the same</a:t>
            </a:r>
            <a:r>
              <a:rPr sz="2400" spc="10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result</a:t>
            </a:r>
            <a:endParaRPr sz="2400" dirty="0">
              <a:latin typeface="Arial Narrow"/>
              <a:cs typeface="Arial Narrow"/>
            </a:endParaRPr>
          </a:p>
          <a:p>
            <a:pPr marL="850900" marR="5080" indent="-381000">
              <a:lnSpc>
                <a:spcPct val="100000"/>
              </a:lnSpc>
              <a:tabLst>
                <a:tab pos="850265" algn="l"/>
              </a:tabLst>
            </a:pPr>
            <a:r>
              <a:rPr sz="2400" spc="-5" dirty="0">
                <a:latin typeface="Arial"/>
                <a:cs typeface="Arial"/>
              </a:rPr>
              <a:t>–	</a:t>
            </a:r>
            <a:r>
              <a:rPr lang="en-IN" sz="2400" spc="-660" dirty="0">
                <a:latin typeface="Cambria Math"/>
                <a:cs typeface="Cambria Math"/>
              </a:rPr>
              <a:t> 𝑓</a:t>
            </a:r>
            <a:r>
              <a:rPr sz="2400" spc="85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maximum number of faulty  replicas that can be</a:t>
            </a:r>
            <a:r>
              <a:rPr sz="2400" spc="8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tolerated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2154" y="97133"/>
            <a:ext cx="615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  <a:r>
              <a:rPr spc="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Algorithm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983" y="1143761"/>
            <a:ext cx="3682939" cy="29767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224" y="878062"/>
            <a:ext cx="8557260" cy="329755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31165" marR="55880" indent="-381000">
              <a:lnSpc>
                <a:spcPts val="2830"/>
              </a:lnSpc>
              <a:spcBef>
                <a:spcPts val="235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400" b="1" spc="-5" dirty="0">
                <a:latin typeface="Arial Narrow"/>
                <a:cs typeface="Arial Narrow"/>
              </a:rPr>
              <a:t>Pre-prepare: </a:t>
            </a:r>
            <a:r>
              <a:rPr sz="2400" spc="-5" dirty="0">
                <a:latin typeface="Arial Narrow"/>
                <a:cs typeface="Arial Narrow"/>
              </a:rPr>
              <a:t>Primary assigns a sequence number </a:t>
            </a:r>
            <a:r>
              <a:rPr sz="2400" spc="-690" dirty="0" smtClean="0">
                <a:latin typeface="Cambria Math"/>
                <a:cs typeface="Cambria Math"/>
              </a:rPr>
              <a:t>𝑛</a:t>
            </a:r>
            <a:r>
              <a:rPr sz="2400" spc="60" dirty="0" smtClean="0">
                <a:latin typeface="Cambria Math"/>
                <a:cs typeface="Cambria Math"/>
              </a:rPr>
              <a:t> </a:t>
            </a:r>
            <a:r>
              <a:rPr lang="en-IN" sz="2400" spc="60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to </a:t>
            </a:r>
            <a:r>
              <a:rPr sz="2400" spc="-5" dirty="0">
                <a:latin typeface="Arial Narrow"/>
                <a:cs typeface="Arial Narrow"/>
              </a:rPr>
              <a:t>the request </a:t>
            </a:r>
            <a:r>
              <a:rPr sz="2400" spc="-10" dirty="0">
                <a:latin typeface="Arial Narrow"/>
                <a:cs typeface="Arial Narrow"/>
              </a:rPr>
              <a:t>and  </a:t>
            </a:r>
            <a:r>
              <a:rPr sz="2400" spc="-5" dirty="0">
                <a:latin typeface="Arial Narrow"/>
                <a:cs typeface="Arial Narrow"/>
              </a:rPr>
              <a:t>multicast a message </a:t>
            </a:r>
            <a:r>
              <a:rPr sz="2400" dirty="0">
                <a:latin typeface="Cambria Math"/>
                <a:cs typeface="Cambria Math"/>
              </a:rPr>
              <a:t>&lt;&lt; </a:t>
            </a:r>
            <a:r>
              <a:rPr sz="2400" spc="-745" dirty="0" smtClean="0">
                <a:latin typeface="Cambria Math"/>
                <a:cs typeface="Cambria Math"/>
              </a:rPr>
              <a:t>𝑃</a:t>
            </a:r>
            <a:r>
              <a:rPr sz="2400" i="1" spc="105" dirty="0" smtClean="0">
                <a:latin typeface="Cambria Math"/>
                <a:cs typeface="Cambria Math"/>
              </a:rPr>
              <a:t> </a:t>
            </a:r>
            <a:r>
              <a:rPr lang="en-IN" sz="2400" i="1" spc="105" dirty="0" smtClean="0">
                <a:latin typeface="Cambria Math"/>
                <a:cs typeface="Cambria Math"/>
              </a:rPr>
              <a:t>RE</a:t>
            </a:r>
            <a:r>
              <a:rPr sz="2400" i="1" dirty="0" smtClean="0">
                <a:latin typeface="Cambria Math"/>
                <a:cs typeface="Cambria Math"/>
              </a:rPr>
              <a:t>−</a:t>
            </a:r>
            <a:r>
              <a:rPr lang="en-IN" sz="2400" i="1" dirty="0" smtClean="0">
                <a:latin typeface="Cambria Math"/>
                <a:cs typeface="Cambria Math"/>
              </a:rPr>
              <a:t>PREPARE</a:t>
            </a:r>
            <a:r>
              <a:rPr sz="2400" i="1" dirty="0" smtClean="0">
                <a:latin typeface="Cambria Math"/>
                <a:cs typeface="Cambria Math"/>
              </a:rPr>
              <a:t> </a:t>
            </a:r>
            <a:r>
              <a:rPr sz="2400" spc="-685" dirty="0" smtClean="0">
                <a:latin typeface="Cambria Math"/>
                <a:cs typeface="Cambria Math"/>
              </a:rPr>
              <a:t>,</a:t>
            </a:r>
            <a:r>
              <a:rPr sz="2400" spc="-130" dirty="0" smtClean="0">
                <a:latin typeface="Cambria Math"/>
                <a:cs typeface="Cambria Math"/>
              </a:rPr>
              <a:t> </a:t>
            </a:r>
            <a:r>
              <a:rPr lang="en-IN" sz="2400" spc="-130" dirty="0" smtClean="0">
                <a:latin typeface="Cambria Math"/>
                <a:cs typeface="Cambria Math"/>
              </a:rPr>
              <a:t> </a:t>
            </a:r>
            <a:r>
              <a:rPr sz="2400" spc="-420" dirty="0" smtClean="0">
                <a:latin typeface="Cambria Math"/>
                <a:cs typeface="Cambria Math"/>
              </a:rPr>
              <a:t>𝑣</a:t>
            </a:r>
            <a:r>
              <a:rPr lang="en-IN" sz="2400" spc="-420" dirty="0" smtClean="0">
                <a:latin typeface="Cambria Math"/>
                <a:cs typeface="Cambria Math"/>
              </a:rPr>
              <a:t> </a:t>
            </a:r>
            <a:r>
              <a:rPr sz="2400" spc="-420" dirty="0" smtClean="0">
                <a:latin typeface="Cambria Math"/>
                <a:cs typeface="Cambria Math"/>
              </a:rPr>
              <a:t>, </a:t>
            </a:r>
            <a:r>
              <a:rPr lang="en-IN" sz="2400" spc="-420" dirty="0" smtClean="0">
                <a:latin typeface="Cambria Math"/>
                <a:cs typeface="Cambria Math"/>
              </a:rPr>
              <a:t>        </a:t>
            </a:r>
            <a:r>
              <a:rPr sz="2400" spc="-450" dirty="0" smtClean="0">
                <a:latin typeface="Cambria Math"/>
                <a:cs typeface="Cambria Math"/>
              </a:rPr>
              <a:t>𝑛</a:t>
            </a:r>
            <a:r>
              <a:rPr lang="en-IN" sz="2400" spc="-450" dirty="0" smtClean="0">
                <a:latin typeface="Cambria Math"/>
                <a:cs typeface="Cambria Math"/>
              </a:rPr>
              <a:t>     </a:t>
            </a:r>
            <a:r>
              <a:rPr sz="2400" spc="-450" dirty="0" smtClean="0">
                <a:latin typeface="Cambria Math"/>
                <a:cs typeface="Cambria Math"/>
              </a:rPr>
              <a:t>,</a:t>
            </a:r>
            <a:r>
              <a:rPr lang="en-IN" sz="2400" spc="-450" dirty="0" smtClean="0">
                <a:latin typeface="Cambria Math"/>
                <a:cs typeface="Cambria Math"/>
              </a:rPr>
              <a:t>             </a:t>
            </a:r>
            <a:r>
              <a:rPr sz="2400" spc="-450" dirty="0" smtClean="0">
                <a:latin typeface="Cambria Math"/>
                <a:cs typeface="Cambria Math"/>
              </a:rPr>
              <a:t> </a:t>
            </a:r>
            <a:r>
              <a:rPr sz="2400" spc="-700" dirty="0" smtClean="0">
                <a:latin typeface="Cambria Math"/>
                <a:cs typeface="Cambria Math"/>
              </a:rPr>
              <a:t>𝑑</a:t>
            </a:r>
            <a:r>
              <a:rPr sz="2400" spc="220" dirty="0" smtClean="0">
                <a:latin typeface="Cambria Math"/>
                <a:cs typeface="Cambria Math"/>
              </a:rPr>
              <a:t> </a:t>
            </a:r>
            <a:r>
              <a:rPr sz="2400" spc="-229" dirty="0">
                <a:latin typeface="Cambria Math"/>
                <a:cs typeface="Cambria Math"/>
              </a:rPr>
              <a:t>&gt;</a:t>
            </a:r>
            <a:r>
              <a:rPr sz="2625" spc="-345" baseline="-15873" dirty="0" smtClean="0">
                <a:latin typeface="Cambria Math"/>
                <a:cs typeface="Cambria Math"/>
              </a:rPr>
              <a:t>𝜎_𝑝</a:t>
            </a:r>
            <a:r>
              <a:rPr lang="en-IN" sz="2625" spc="-345" baseline="-15873" dirty="0" smtClean="0">
                <a:latin typeface="Cambria Math"/>
                <a:cs typeface="Cambria Math"/>
              </a:rPr>
              <a:t>  </a:t>
            </a:r>
            <a:r>
              <a:rPr sz="2400" spc="-229" dirty="0" smtClean="0">
                <a:latin typeface="Cambria Math"/>
                <a:cs typeface="Cambria Math"/>
              </a:rPr>
              <a:t>, </a:t>
            </a:r>
            <a:r>
              <a:rPr lang="en-IN" sz="2400" spc="-229" dirty="0" smtClean="0">
                <a:latin typeface="Cambria Math"/>
                <a:cs typeface="Cambria Math"/>
              </a:rPr>
              <a:t> </a:t>
            </a:r>
            <a:r>
              <a:rPr sz="2400" spc="-1010" dirty="0" smtClean="0">
                <a:latin typeface="Cambria Math"/>
                <a:cs typeface="Cambria Math"/>
              </a:rPr>
              <a:t>𝑚</a:t>
            </a:r>
            <a:r>
              <a:rPr sz="2400" spc="185" dirty="0" smtClean="0">
                <a:latin typeface="Cambria Math"/>
                <a:cs typeface="Cambria Math"/>
              </a:rPr>
              <a:t> </a:t>
            </a:r>
            <a:r>
              <a:rPr lang="en-IN" sz="2400" spc="185" dirty="0" smtClean="0">
                <a:latin typeface="Cambria Math"/>
                <a:cs typeface="Cambria Math"/>
              </a:rPr>
              <a:t> </a:t>
            </a:r>
            <a:r>
              <a:rPr sz="2400" dirty="0" smtClean="0">
                <a:latin typeface="Cambria Math"/>
                <a:cs typeface="Cambria Math"/>
              </a:rPr>
              <a:t>&gt;</a:t>
            </a:r>
            <a:r>
              <a:rPr lang="en-IN" sz="2400" dirty="0" smtClean="0">
                <a:latin typeface="Cambria Math"/>
                <a:cs typeface="Cambria Math"/>
              </a:rPr>
              <a:t> </a:t>
            </a:r>
            <a:r>
              <a:rPr sz="2400" dirty="0" smtClean="0">
                <a:latin typeface="Cambria Math"/>
                <a:cs typeface="Cambria Math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to</a:t>
            </a:r>
            <a:r>
              <a:rPr sz="2400" spc="32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all</a:t>
            </a:r>
            <a:endParaRPr sz="2400" dirty="0">
              <a:latin typeface="Arial Narrow"/>
              <a:cs typeface="Arial Narrow"/>
            </a:endParaRPr>
          </a:p>
          <a:p>
            <a:pPr marL="43180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Arial Narrow"/>
                <a:cs typeface="Arial Narrow"/>
              </a:rPr>
              <a:t>the</a:t>
            </a:r>
            <a:r>
              <a:rPr sz="2400" spc="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backups</a:t>
            </a:r>
            <a:endParaRPr sz="2400" dirty="0">
              <a:latin typeface="Arial Narrow"/>
              <a:cs typeface="Arial Narrow"/>
            </a:endParaRPr>
          </a:p>
          <a:p>
            <a:pPr marL="889000" lvl="1" indent="-38100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655" dirty="0" smtClean="0">
                <a:latin typeface="Cambria Math"/>
                <a:cs typeface="Cambria Math"/>
              </a:rPr>
              <a:t>𝑣</a:t>
            </a:r>
            <a:r>
              <a:rPr lang="en-IN" sz="2400" spc="80" dirty="0" smtClean="0">
                <a:latin typeface="Cambria Math"/>
                <a:cs typeface="Cambria Math"/>
              </a:rPr>
              <a:t>  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current view</a:t>
            </a:r>
            <a:r>
              <a:rPr sz="2400" spc="6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number</a:t>
            </a:r>
            <a:endParaRPr sz="2400" dirty="0">
              <a:latin typeface="Arial Narrow"/>
              <a:cs typeface="Arial Narrow"/>
            </a:endParaRPr>
          </a:p>
          <a:p>
            <a:pPr marL="8890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690" dirty="0" smtClean="0">
                <a:latin typeface="Cambria Math"/>
                <a:cs typeface="Cambria Math"/>
              </a:rPr>
              <a:t>𝑛</a:t>
            </a:r>
            <a:r>
              <a:rPr sz="2400" spc="55" dirty="0" smtClean="0">
                <a:latin typeface="Cambria Math"/>
                <a:cs typeface="Cambria Math"/>
              </a:rPr>
              <a:t> </a:t>
            </a:r>
            <a:r>
              <a:rPr lang="en-IN" sz="2400" spc="55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message sequence</a:t>
            </a:r>
            <a:r>
              <a:rPr sz="2400" spc="11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number</a:t>
            </a:r>
            <a:endParaRPr sz="2400" dirty="0">
              <a:latin typeface="Arial Narrow"/>
              <a:cs typeface="Arial Narrow"/>
            </a:endParaRPr>
          </a:p>
          <a:p>
            <a:pPr marL="889000" lvl="1" indent="-38100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700" dirty="0" smtClean="0">
                <a:latin typeface="Cambria Math"/>
                <a:cs typeface="Cambria Math"/>
              </a:rPr>
              <a:t>𝑑</a:t>
            </a:r>
            <a:r>
              <a:rPr sz="2400" spc="90" dirty="0" smtClean="0">
                <a:latin typeface="Cambria Math"/>
                <a:cs typeface="Cambria Math"/>
              </a:rPr>
              <a:t> </a:t>
            </a:r>
            <a:r>
              <a:rPr lang="en-IN" sz="2400" spc="90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message</a:t>
            </a:r>
            <a:r>
              <a:rPr sz="2400" spc="5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digest</a:t>
            </a:r>
            <a:endParaRPr sz="2400" dirty="0">
              <a:latin typeface="Arial Narrow"/>
              <a:cs typeface="Arial Narrow"/>
            </a:endParaRPr>
          </a:p>
          <a:p>
            <a:pPr marL="889000" lvl="1" indent="-38100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540" dirty="0" smtClean="0">
                <a:latin typeface="Cambria Math"/>
                <a:cs typeface="Cambria Math"/>
              </a:rPr>
              <a:t>𝜎_</a:t>
            </a:r>
            <a:r>
              <a:rPr lang="en-IN" sz="2400" spc="-540" dirty="0" smtClean="0">
                <a:latin typeface="Cambria Math"/>
                <a:cs typeface="Cambria Math"/>
              </a:rPr>
              <a:t>    </a:t>
            </a:r>
            <a:r>
              <a:rPr sz="2400" spc="40" dirty="0" smtClean="0">
                <a:latin typeface="Cambria Math"/>
                <a:cs typeface="Cambria Math"/>
              </a:rPr>
              <a:t> </a:t>
            </a:r>
            <a:r>
              <a:rPr lang="en-IN" sz="2400" i="1" spc="40" dirty="0" smtClean="0">
                <a:latin typeface="Cambria Math"/>
                <a:cs typeface="Cambria Math"/>
              </a:rPr>
              <a:t>p</a:t>
            </a:r>
            <a:r>
              <a:rPr lang="en-IN" sz="2400" spc="40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private key of primary </a:t>
            </a:r>
            <a:r>
              <a:rPr sz="2400" dirty="0">
                <a:latin typeface="Arial Narrow"/>
                <a:cs typeface="Arial Narrow"/>
              </a:rPr>
              <a:t>- </a:t>
            </a:r>
            <a:r>
              <a:rPr sz="2400" spc="-5" dirty="0">
                <a:latin typeface="Arial Narrow"/>
                <a:cs typeface="Arial Narrow"/>
              </a:rPr>
              <a:t>works as a digital</a:t>
            </a:r>
            <a:r>
              <a:rPr sz="2400" spc="17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signature</a:t>
            </a:r>
            <a:endParaRPr sz="2400" dirty="0">
              <a:latin typeface="Arial Narrow"/>
              <a:cs typeface="Arial Narrow"/>
            </a:endParaRPr>
          </a:p>
          <a:p>
            <a:pPr marL="8890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1010" dirty="0" smtClean="0">
                <a:latin typeface="Cambria Math"/>
                <a:cs typeface="Cambria Math"/>
              </a:rPr>
              <a:t>𝑚</a:t>
            </a:r>
            <a:r>
              <a:rPr sz="2400" spc="55" dirty="0" smtClean="0">
                <a:latin typeface="Cambria Math"/>
                <a:cs typeface="Cambria Math"/>
              </a:rPr>
              <a:t> </a:t>
            </a:r>
            <a:r>
              <a:rPr lang="en-IN" sz="2400" spc="55" dirty="0" smtClean="0">
                <a:latin typeface="Cambria Math"/>
                <a:cs typeface="Cambria Math"/>
              </a:rPr>
              <a:t> 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message to</a:t>
            </a:r>
            <a:r>
              <a:rPr sz="2400" spc="6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transmit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5682" y="97133"/>
            <a:ext cx="6091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 </a:t>
            </a:r>
            <a:r>
              <a:rPr spc="-5" dirty="0">
                <a:solidFill>
                  <a:schemeClr val="accent1"/>
                </a:solidFill>
              </a:rPr>
              <a:t>Commit Protocol -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Pre-Prepare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566" y="51408"/>
            <a:ext cx="74364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Byzantine Generals Problem: Lieutenant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22900" y="878062"/>
            <a:ext cx="3608704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10" dirty="0">
                <a:latin typeface="Arial Narrow"/>
                <a:cs typeface="Arial Narrow"/>
              </a:rPr>
              <a:t>Round1:</a:t>
            </a:r>
            <a:endParaRPr sz="2400">
              <a:latin typeface="Arial Narrow"/>
              <a:cs typeface="Arial Narrow"/>
            </a:endParaRPr>
          </a:p>
          <a:p>
            <a:pPr marL="863600" marR="1778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Commander correctly  sends same message to  Lieutenants</a:t>
            </a:r>
            <a:endParaRPr sz="2400">
              <a:latin typeface="Arial Narrow"/>
              <a:cs typeface="Arial Narrow"/>
            </a:endParaRPr>
          </a:p>
          <a:p>
            <a:pPr marL="406400" indent="-381000">
              <a:lnSpc>
                <a:spcPct val="100000"/>
              </a:lnSpc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2:</a:t>
            </a:r>
            <a:endParaRPr sz="2400">
              <a:latin typeface="Arial Narrow"/>
              <a:cs typeface="Arial Narrow"/>
            </a:endParaRPr>
          </a:p>
          <a:p>
            <a:pPr marL="863600" marR="32004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correctly  echoes to</a:t>
            </a:r>
            <a:r>
              <a:rPr sz="2400" spc="-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2</a:t>
            </a:r>
            <a:endParaRPr sz="2400" baseline="-20833">
              <a:latin typeface="Arial Narrow"/>
              <a:cs typeface="Arial Narrow"/>
            </a:endParaRPr>
          </a:p>
          <a:p>
            <a:pPr marL="86360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2</a:t>
            </a:r>
            <a:r>
              <a:rPr sz="2400" spc="-22" baseline="-20833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incorrectly</a:t>
            </a:r>
            <a:endParaRPr sz="2400">
              <a:latin typeface="Arial Narrow"/>
              <a:cs typeface="Arial Narrow"/>
            </a:endParaRPr>
          </a:p>
          <a:p>
            <a:pPr marL="863600">
              <a:lnSpc>
                <a:spcPct val="100000"/>
              </a:lnSpc>
            </a:pPr>
            <a:r>
              <a:rPr sz="2400" spc="-5" dirty="0">
                <a:latin typeface="Arial Narrow"/>
                <a:cs typeface="Arial Narrow"/>
              </a:rPr>
              <a:t>echoes to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</a:t>
            </a:r>
            <a:endParaRPr sz="2400" baseline="-20833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03" y="731457"/>
            <a:ext cx="4953873" cy="36131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3441287"/>
            <a:ext cx="7125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Pre-prepare:</a:t>
            </a:r>
            <a:endParaRPr sz="2400">
              <a:latin typeface="Arial Narrow"/>
              <a:cs typeface="Arial Narrow"/>
            </a:endParaRPr>
          </a:p>
          <a:p>
            <a:pPr marL="469900">
              <a:lnSpc>
                <a:spcPct val="100000"/>
              </a:lnSpc>
              <a:tabLst>
                <a:tab pos="850265" algn="l"/>
              </a:tabLst>
            </a:pPr>
            <a:r>
              <a:rPr sz="2400" spc="-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 Narrow"/>
                <a:cs typeface="Arial Narrow"/>
              </a:rPr>
              <a:t>Acknowledge the request by a unique sequence</a:t>
            </a:r>
            <a:r>
              <a:rPr sz="2400" spc="2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number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1842" y="97133"/>
            <a:ext cx="302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Protocol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367" y="824611"/>
            <a:ext cx="5919482" cy="23567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878062"/>
            <a:ext cx="8165465" cy="3268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Pre-prepare messages are used as a proof that request was assigned  sequence number </a:t>
            </a:r>
            <a:r>
              <a:rPr sz="2400" spc="-690" dirty="0" smtClean="0">
                <a:latin typeface="Cambria Math"/>
                <a:cs typeface="Cambria Math"/>
              </a:rPr>
              <a:t>𝑛</a:t>
            </a:r>
            <a:r>
              <a:rPr sz="2400" spc="45" dirty="0" smtClean="0">
                <a:latin typeface="Cambria Math"/>
                <a:cs typeface="Cambria Math"/>
              </a:rPr>
              <a:t> </a:t>
            </a:r>
            <a:r>
              <a:rPr lang="en-IN" sz="2400" spc="45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view</a:t>
            </a:r>
            <a:r>
              <a:rPr sz="2400" spc="145" dirty="0">
                <a:latin typeface="Arial Narrow"/>
                <a:cs typeface="Arial Narrow"/>
              </a:rPr>
              <a:t> </a:t>
            </a:r>
            <a:r>
              <a:rPr sz="2400" spc="-655" dirty="0" smtClean="0">
                <a:latin typeface="Cambria Math"/>
                <a:cs typeface="Cambria Math"/>
              </a:rPr>
              <a:t>𝑣</a:t>
            </a:r>
            <a:endParaRPr sz="2400" dirty="0">
              <a:latin typeface="Cambria Math"/>
              <a:cs typeface="Cambria Math"/>
            </a:endParaRPr>
          </a:p>
          <a:p>
            <a:pPr marL="393700" indent="-3810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backup accepts a pre-prepare message</a:t>
            </a:r>
            <a:r>
              <a:rPr sz="2400" spc="14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if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The signature is correct and </a:t>
            </a:r>
            <a:r>
              <a:rPr sz="2400" spc="-700" dirty="0" smtClean="0">
                <a:latin typeface="Cambria Math"/>
                <a:cs typeface="Cambria Math"/>
              </a:rPr>
              <a:t>𝑑</a:t>
            </a:r>
            <a:r>
              <a:rPr sz="2400" spc="95" dirty="0" smtClean="0">
                <a:latin typeface="Cambria Math"/>
                <a:cs typeface="Cambria Math"/>
              </a:rPr>
              <a:t> </a:t>
            </a:r>
            <a:r>
              <a:rPr lang="en-IN" sz="2400" spc="95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is </a:t>
            </a:r>
            <a:r>
              <a:rPr sz="2400" spc="-5" dirty="0">
                <a:latin typeface="Arial Narrow"/>
                <a:cs typeface="Arial Narrow"/>
              </a:rPr>
              <a:t>the digest for</a:t>
            </a:r>
            <a:r>
              <a:rPr sz="2400" spc="175" dirty="0">
                <a:latin typeface="Arial Narrow"/>
                <a:cs typeface="Arial Narrow"/>
              </a:rPr>
              <a:t> </a:t>
            </a:r>
            <a:r>
              <a:rPr sz="2400" spc="-1010" dirty="0" smtClean="0">
                <a:latin typeface="Cambria Math"/>
                <a:cs typeface="Cambria Math"/>
              </a:rPr>
              <a:t>𝑚</a:t>
            </a:r>
            <a:endParaRPr sz="2400" dirty="0">
              <a:latin typeface="Cambria Math"/>
              <a:cs typeface="Cambria Math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The backup is in view</a:t>
            </a:r>
            <a:r>
              <a:rPr sz="2400" spc="105" dirty="0">
                <a:latin typeface="Arial Narrow"/>
                <a:cs typeface="Arial Narrow"/>
              </a:rPr>
              <a:t> </a:t>
            </a:r>
            <a:r>
              <a:rPr sz="2400" spc="-655" dirty="0" smtClean="0">
                <a:latin typeface="Cambria Math"/>
                <a:cs typeface="Cambria Math"/>
              </a:rPr>
              <a:t>𝑣</a:t>
            </a:r>
            <a:endParaRPr sz="2400" dirty="0">
              <a:latin typeface="Cambria Math"/>
              <a:cs typeface="Cambria Math"/>
            </a:endParaRPr>
          </a:p>
          <a:p>
            <a:pPr marL="850900" marR="606425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It has not received a different PRE-PREPARE message with  sequence </a:t>
            </a:r>
            <a:r>
              <a:rPr sz="2400" spc="-690" dirty="0" smtClean="0">
                <a:latin typeface="Cambria Math"/>
                <a:cs typeface="Cambria Math"/>
              </a:rPr>
              <a:t>𝑛</a:t>
            </a:r>
            <a:r>
              <a:rPr sz="2400" spc="55" dirty="0" smtClean="0">
                <a:latin typeface="Cambria Math"/>
                <a:cs typeface="Cambria Math"/>
              </a:rPr>
              <a:t> </a:t>
            </a:r>
            <a:r>
              <a:rPr lang="en-IN" sz="2400" spc="55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and </a:t>
            </a:r>
            <a:r>
              <a:rPr sz="2400" spc="-5" dirty="0">
                <a:latin typeface="Arial Narrow"/>
                <a:cs typeface="Arial Narrow"/>
              </a:rPr>
              <a:t>view </a:t>
            </a:r>
            <a:r>
              <a:rPr sz="2400" spc="-655" dirty="0" smtClean="0">
                <a:latin typeface="Cambria Math"/>
                <a:cs typeface="Cambria Math"/>
              </a:rPr>
              <a:t>𝑣</a:t>
            </a:r>
            <a:r>
              <a:rPr sz="2400" spc="85" dirty="0" smtClean="0">
                <a:latin typeface="Cambria Math"/>
                <a:cs typeface="Cambria Math"/>
              </a:rPr>
              <a:t> </a:t>
            </a:r>
            <a:r>
              <a:rPr lang="en-IN" sz="2400" spc="85" dirty="0" smtClean="0">
                <a:latin typeface="Cambria Math"/>
                <a:cs typeface="Cambria Math"/>
              </a:rPr>
              <a:t> </a:t>
            </a:r>
            <a:r>
              <a:rPr sz="2400" spc="-5" dirty="0" smtClean="0">
                <a:latin typeface="Arial Narrow"/>
                <a:cs typeface="Arial Narrow"/>
              </a:rPr>
              <a:t>with </a:t>
            </a:r>
            <a:r>
              <a:rPr sz="2400" spc="-5" dirty="0">
                <a:latin typeface="Arial Narrow"/>
                <a:cs typeface="Arial Narrow"/>
              </a:rPr>
              <a:t>a different</a:t>
            </a:r>
            <a:r>
              <a:rPr sz="2400" spc="16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digest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spcBef>
                <a:spcPts val="490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The sequence number is within a</a:t>
            </a:r>
            <a:r>
              <a:rPr sz="2400" spc="14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threshold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5682" y="97133"/>
            <a:ext cx="6091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 </a:t>
            </a:r>
            <a:r>
              <a:rPr spc="-5" dirty="0">
                <a:solidFill>
                  <a:schemeClr val="accent1"/>
                </a:solidFill>
              </a:rPr>
              <a:t>Commit Protocol -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Pre-Prepare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3441287"/>
            <a:ext cx="6456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Prepare:</a:t>
            </a:r>
            <a:endParaRPr sz="2400">
              <a:latin typeface="Arial Narrow"/>
              <a:cs typeface="Arial Narrow"/>
            </a:endParaRPr>
          </a:p>
          <a:p>
            <a:pPr marL="469900">
              <a:lnSpc>
                <a:spcPct val="100000"/>
              </a:lnSpc>
              <a:tabLst>
                <a:tab pos="850265" algn="l"/>
              </a:tabLst>
            </a:pPr>
            <a:r>
              <a:rPr sz="2400" spc="-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 Narrow"/>
                <a:cs typeface="Arial Narrow"/>
              </a:rPr>
              <a:t>Replicas agree on the assigned sequence</a:t>
            </a:r>
            <a:r>
              <a:rPr sz="2400" spc="19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number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1842" y="97133"/>
            <a:ext cx="302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Protocol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875" y="801636"/>
            <a:ext cx="5919474" cy="23567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524" y="878062"/>
            <a:ext cx="8305800" cy="332174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44500" marR="68580" indent="-381000" algn="just">
              <a:lnSpc>
                <a:spcPct val="101699"/>
              </a:lnSpc>
              <a:spcBef>
                <a:spcPts val="50"/>
              </a:spcBef>
              <a:buFont typeface="Arial"/>
              <a:buChar char="•"/>
              <a:tabLst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If the backup accepts the PRE-PREPARE message, it enters prepare  phase by multicasting a message </a:t>
            </a:r>
            <a:r>
              <a:rPr sz="2400" dirty="0">
                <a:latin typeface="Cambria Math"/>
                <a:cs typeface="Cambria Math"/>
              </a:rPr>
              <a:t>&lt; </a:t>
            </a:r>
            <a:r>
              <a:rPr sz="2400" spc="-685" dirty="0" smtClean="0">
                <a:latin typeface="Cambria Math"/>
                <a:cs typeface="Cambria Math"/>
              </a:rPr>
              <a:t>𝑃</a:t>
            </a:r>
            <a:r>
              <a:rPr lang="en-IN" sz="2400" spc="-685" dirty="0" smtClean="0">
                <a:latin typeface="Cambria Math"/>
                <a:cs typeface="Cambria Math"/>
              </a:rPr>
              <a:t> R E P A R E  </a:t>
            </a:r>
            <a:r>
              <a:rPr sz="2400" spc="-685" dirty="0" smtClean="0">
                <a:latin typeface="Cambria Math"/>
                <a:cs typeface="Cambria Math"/>
              </a:rPr>
              <a:t>,</a:t>
            </a:r>
            <a:r>
              <a:rPr sz="2400" spc="-135" dirty="0" smtClean="0">
                <a:latin typeface="Cambria Math"/>
                <a:cs typeface="Cambria Math"/>
              </a:rPr>
              <a:t> </a:t>
            </a:r>
            <a:r>
              <a:rPr sz="2400" spc="-420" dirty="0" smtClean="0">
                <a:latin typeface="Cambria Math"/>
                <a:cs typeface="Cambria Math"/>
              </a:rPr>
              <a:t>𝑣</a:t>
            </a:r>
            <a:r>
              <a:rPr lang="en-IN" sz="2400" spc="-420" dirty="0" smtClean="0">
                <a:latin typeface="Cambria Math"/>
                <a:cs typeface="Cambria Math"/>
              </a:rPr>
              <a:t> </a:t>
            </a:r>
            <a:r>
              <a:rPr sz="2400" spc="-420" dirty="0" smtClean="0">
                <a:latin typeface="Cambria Math"/>
                <a:cs typeface="Cambria Math"/>
              </a:rPr>
              <a:t>, </a:t>
            </a:r>
            <a:r>
              <a:rPr sz="2400" spc="-450" dirty="0" smtClean="0">
                <a:latin typeface="Cambria Math"/>
                <a:cs typeface="Cambria Math"/>
              </a:rPr>
              <a:t>𝑛</a:t>
            </a:r>
            <a:r>
              <a:rPr lang="en-IN" sz="2400" spc="-450" dirty="0" smtClean="0">
                <a:latin typeface="Cambria Math"/>
                <a:cs typeface="Cambria Math"/>
              </a:rPr>
              <a:t>  </a:t>
            </a:r>
            <a:r>
              <a:rPr sz="2400" spc="-450" dirty="0" smtClean="0">
                <a:latin typeface="Cambria Math"/>
                <a:cs typeface="Cambria Math"/>
              </a:rPr>
              <a:t>, </a:t>
            </a:r>
            <a:r>
              <a:rPr sz="2400" spc="-445" dirty="0" smtClean="0">
                <a:latin typeface="Cambria Math"/>
                <a:cs typeface="Cambria Math"/>
              </a:rPr>
              <a:t>𝑑</a:t>
            </a:r>
            <a:r>
              <a:rPr lang="en-IN" sz="2400" spc="-445" dirty="0" smtClean="0">
                <a:latin typeface="Cambria Math"/>
                <a:cs typeface="Cambria Math"/>
              </a:rPr>
              <a:t>  </a:t>
            </a:r>
            <a:r>
              <a:rPr sz="2400" spc="-445" dirty="0" smtClean="0">
                <a:latin typeface="Cambria Math"/>
                <a:cs typeface="Cambria Math"/>
              </a:rPr>
              <a:t>, </a:t>
            </a:r>
            <a:r>
              <a:rPr sz="2400" spc="-385" dirty="0" smtClean="0">
                <a:latin typeface="Cambria Math"/>
                <a:cs typeface="Cambria Math"/>
              </a:rPr>
              <a:t>𝑖 </a:t>
            </a:r>
            <a:r>
              <a:rPr sz="2400" spc="-229" dirty="0" smtClean="0">
                <a:latin typeface="Cambria Math"/>
                <a:cs typeface="Cambria Math"/>
              </a:rPr>
              <a:t>&gt;</a:t>
            </a:r>
            <a:r>
              <a:rPr sz="2625" spc="-345" baseline="-15873" dirty="0" smtClean="0">
                <a:latin typeface="Cambria Math"/>
                <a:cs typeface="Cambria Math"/>
              </a:rPr>
              <a:t>𝜎_𝑖 </a:t>
            </a:r>
            <a:r>
              <a:rPr sz="2400" spc="-5" dirty="0">
                <a:latin typeface="Arial Narrow"/>
                <a:cs typeface="Arial Narrow"/>
              </a:rPr>
              <a:t>to </a:t>
            </a:r>
            <a:r>
              <a:rPr sz="2400" spc="-10" dirty="0">
                <a:latin typeface="Arial Narrow"/>
                <a:cs typeface="Arial Narrow"/>
              </a:rPr>
              <a:t>all  </a:t>
            </a:r>
            <a:r>
              <a:rPr sz="2400" spc="-5" dirty="0">
                <a:latin typeface="Arial Narrow"/>
                <a:cs typeface="Arial Narrow"/>
              </a:rPr>
              <a:t>other</a:t>
            </a:r>
            <a:r>
              <a:rPr sz="2400" spc="1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replicas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350" dirty="0">
              <a:latin typeface="Arial Narrow"/>
              <a:cs typeface="Arial Narrow"/>
            </a:endParaRPr>
          </a:p>
          <a:p>
            <a:pPr marL="444500" indent="-381000">
              <a:lnSpc>
                <a:spcPct val="100000"/>
              </a:lnSpc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dirty="0">
                <a:latin typeface="Arial Narrow"/>
                <a:cs typeface="Arial Narrow"/>
              </a:rPr>
              <a:t>A </a:t>
            </a:r>
            <a:r>
              <a:rPr sz="2400" spc="-5" dirty="0">
                <a:latin typeface="Arial Narrow"/>
                <a:cs typeface="Arial Narrow"/>
              </a:rPr>
              <a:t>replica (both primary and backups) accepts prepare messages</a:t>
            </a:r>
            <a:r>
              <a:rPr sz="2400" spc="23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if</a:t>
            </a:r>
            <a:endParaRPr sz="2400" dirty="0">
              <a:latin typeface="Arial Narrow"/>
              <a:cs typeface="Arial Narrow"/>
            </a:endParaRPr>
          </a:p>
          <a:p>
            <a:pPr marL="9017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latin typeface="Arial Narrow"/>
                <a:cs typeface="Arial Narrow"/>
              </a:rPr>
              <a:t>Signatures are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correct</a:t>
            </a:r>
            <a:endParaRPr sz="2400" dirty="0">
              <a:latin typeface="Arial Narrow"/>
              <a:cs typeface="Arial Narrow"/>
            </a:endParaRPr>
          </a:p>
          <a:p>
            <a:pPr marL="9017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latin typeface="Arial Narrow"/>
                <a:cs typeface="Arial Narrow"/>
              </a:rPr>
              <a:t>View number equals to the current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view</a:t>
            </a:r>
            <a:endParaRPr sz="2400" dirty="0">
              <a:latin typeface="Arial Narrow"/>
              <a:cs typeface="Arial Narrow"/>
            </a:endParaRPr>
          </a:p>
          <a:p>
            <a:pPr marL="901700" lvl="1" indent="-381000">
              <a:lnSpc>
                <a:spcPct val="100000"/>
              </a:lnSpc>
              <a:spcBef>
                <a:spcPts val="490"/>
              </a:spcBef>
              <a:buFont typeface="Arial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latin typeface="Arial Narrow"/>
                <a:cs typeface="Arial Narrow"/>
              </a:rPr>
              <a:t>Sequence number is within a</a:t>
            </a:r>
            <a:r>
              <a:rPr sz="2400" spc="13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threshold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9114" y="97133"/>
            <a:ext cx="5526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 </a:t>
            </a:r>
            <a:r>
              <a:rPr spc="-5" dirty="0">
                <a:solidFill>
                  <a:schemeClr val="accent1"/>
                </a:solidFill>
              </a:rPr>
              <a:t>Commit Protocol -</a:t>
            </a:r>
            <a:r>
              <a:rPr spc="-20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Prepare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878062"/>
            <a:ext cx="8424545" cy="3241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762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Pre-prepare and prepare ensure that non-faulty replicas guarantee on a  total order for the requests within a</a:t>
            </a:r>
            <a:r>
              <a:rPr sz="2400" spc="114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view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35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Commit a message</a:t>
            </a:r>
            <a:r>
              <a:rPr sz="2400" spc="5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if</a:t>
            </a:r>
            <a:endParaRPr sz="2400" dirty="0">
              <a:latin typeface="Arial Narrow"/>
              <a:cs typeface="Arial Narrow"/>
            </a:endParaRPr>
          </a:p>
          <a:p>
            <a:pPr marL="850900" marR="508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440" dirty="0">
                <a:latin typeface="Cambria Math"/>
                <a:cs typeface="Cambria Math"/>
              </a:rPr>
              <a:t>2</a:t>
            </a:r>
            <a:r>
              <a:rPr sz="2400" spc="-440" dirty="0" smtClean="0">
                <a:latin typeface="Cambria Math"/>
                <a:cs typeface="Cambria Math"/>
              </a:rPr>
              <a:t>𝑓</a:t>
            </a:r>
            <a:r>
              <a:rPr lang="en-IN" sz="2400" spc="-440" dirty="0" smtClean="0">
                <a:latin typeface="Cambria Math"/>
                <a:cs typeface="Cambria Math"/>
              </a:rPr>
              <a:t>           </a:t>
            </a:r>
            <a:r>
              <a:rPr sz="2400" spc="-5" dirty="0" smtClean="0">
                <a:latin typeface="Arial Narrow"/>
                <a:cs typeface="Arial Narrow"/>
              </a:rPr>
              <a:t>prepares </a:t>
            </a:r>
            <a:r>
              <a:rPr sz="2400" spc="-5" dirty="0">
                <a:latin typeface="Arial Narrow"/>
                <a:cs typeface="Arial Narrow"/>
              </a:rPr>
              <a:t>from different backups matches with the corresponding  pre-prepare</a:t>
            </a:r>
            <a:endParaRPr sz="2400" dirty="0">
              <a:latin typeface="Arial Narrow"/>
              <a:cs typeface="Arial Narrow"/>
            </a:endParaRPr>
          </a:p>
          <a:p>
            <a:pPr marL="850265" marR="448309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You have total </a:t>
            </a:r>
            <a:r>
              <a:rPr sz="2400" spc="-440" dirty="0">
                <a:latin typeface="Cambria Math"/>
                <a:cs typeface="Cambria Math"/>
              </a:rPr>
              <a:t>2</a:t>
            </a:r>
            <a:r>
              <a:rPr sz="2400" spc="-440" dirty="0" smtClean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+ 1 </a:t>
            </a:r>
            <a:r>
              <a:rPr sz="2400" spc="-5" dirty="0">
                <a:latin typeface="Arial Narrow"/>
                <a:cs typeface="Arial Narrow"/>
              </a:rPr>
              <a:t>votes (one from primary that you already  have!) from the non-faulty</a:t>
            </a:r>
            <a:r>
              <a:rPr sz="2400" spc="7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replicas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9675" y="97133"/>
            <a:ext cx="4184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 </a:t>
            </a:r>
            <a:r>
              <a:rPr spc="-5" dirty="0">
                <a:solidFill>
                  <a:schemeClr val="accent1"/>
                </a:solidFill>
              </a:rPr>
              <a:t>Commit</a:t>
            </a:r>
            <a:r>
              <a:rPr spc="-5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Protocol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779763"/>
            <a:ext cx="8126095" cy="287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60095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latin typeface="Arial Narrow"/>
                <a:cs typeface="Arial Narrow"/>
              </a:rPr>
              <a:t>Why do you require </a:t>
            </a:r>
            <a:r>
              <a:rPr sz="2400" spc="-740" dirty="0" smtClean="0">
                <a:latin typeface="Cambria Math"/>
                <a:cs typeface="Cambria Math"/>
              </a:rPr>
              <a:t>𝟑</a:t>
            </a:r>
            <a:r>
              <a:rPr sz="2400" spc="-5" dirty="0" smtClean="0">
                <a:latin typeface="Cambria Math"/>
                <a:cs typeface="Cambria Math"/>
              </a:rPr>
              <a:t> </a:t>
            </a:r>
            <a:r>
              <a:rPr lang="en-IN" sz="2400" spc="-5" dirty="0" smtClean="0">
                <a:latin typeface="Cambria Math"/>
                <a:cs typeface="Cambria Math"/>
              </a:rPr>
              <a:t>F</a:t>
            </a:r>
            <a:r>
              <a:rPr sz="2400" dirty="0" smtClean="0">
                <a:latin typeface="Cambria Math"/>
                <a:cs typeface="Cambria Math"/>
              </a:rPr>
              <a:t>+</a:t>
            </a:r>
            <a:r>
              <a:rPr sz="2400" spc="-720" dirty="0" smtClean="0">
                <a:latin typeface="Cambria Math"/>
                <a:cs typeface="Cambria Math"/>
              </a:rPr>
              <a:t>𝟏</a:t>
            </a:r>
            <a:r>
              <a:rPr sz="2400" spc="25" dirty="0" smtClean="0">
                <a:latin typeface="Cambria Math"/>
                <a:cs typeface="Cambria Math"/>
              </a:rPr>
              <a:t> </a:t>
            </a:r>
            <a:r>
              <a:rPr lang="en-IN" sz="2400" spc="25" dirty="0" smtClean="0">
                <a:latin typeface="Cambria Math"/>
                <a:cs typeface="Cambria Math"/>
              </a:rPr>
              <a:t>  </a:t>
            </a:r>
            <a:r>
              <a:rPr sz="2400" b="1" spc="-5" dirty="0" smtClean="0">
                <a:latin typeface="Arial Narrow"/>
                <a:cs typeface="Arial Narrow"/>
              </a:rPr>
              <a:t>replicas </a:t>
            </a:r>
            <a:r>
              <a:rPr sz="2400" b="1" dirty="0">
                <a:latin typeface="Arial Narrow"/>
                <a:cs typeface="Arial Narrow"/>
              </a:rPr>
              <a:t>to </a:t>
            </a:r>
            <a:r>
              <a:rPr sz="2400" b="1" spc="-5" dirty="0">
                <a:latin typeface="Arial Narrow"/>
                <a:cs typeface="Arial Narrow"/>
              </a:rPr>
              <a:t>ensure safety </a:t>
            </a:r>
            <a:r>
              <a:rPr sz="2400" b="1" dirty="0">
                <a:latin typeface="Arial Narrow"/>
                <a:cs typeface="Arial Narrow"/>
              </a:rPr>
              <a:t>in </a:t>
            </a:r>
            <a:r>
              <a:rPr sz="2400" b="1" spc="-5" dirty="0">
                <a:latin typeface="Arial Narrow"/>
                <a:cs typeface="Arial Narrow"/>
              </a:rPr>
              <a:t>an  asynchronous system when there are </a:t>
            </a:r>
            <a:r>
              <a:rPr lang="en-IN" sz="2400" b="1" spc="-5" dirty="0" smtClean="0">
                <a:latin typeface="Arial Narrow"/>
                <a:cs typeface="Arial Narrow"/>
              </a:rPr>
              <a:t>F</a:t>
            </a:r>
            <a:r>
              <a:rPr sz="2400" spc="20" dirty="0" smtClean="0">
                <a:latin typeface="Cambria Math"/>
                <a:cs typeface="Cambria Math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faulty</a:t>
            </a:r>
            <a:r>
              <a:rPr sz="2400" b="1" spc="80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nodes?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SzPct val="109090"/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200" spc="-5" dirty="0">
                <a:latin typeface="Arial Narrow"/>
                <a:cs typeface="Arial Narrow"/>
              </a:rPr>
              <a:t>If </a:t>
            </a:r>
            <a:r>
              <a:rPr sz="2200" spc="-10" dirty="0">
                <a:latin typeface="Arial Narrow"/>
                <a:cs typeface="Arial Narrow"/>
              </a:rPr>
              <a:t>you </a:t>
            </a:r>
            <a:r>
              <a:rPr sz="2200" spc="-5" dirty="0">
                <a:latin typeface="Arial Narrow"/>
                <a:cs typeface="Arial Narrow"/>
              </a:rPr>
              <a:t>do </a:t>
            </a:r>
            <a:r>
              <a:rPr sz="2200" spc="-10" dirty="0">
                <a:latin typeface="Arial Narrow"/>
                <a:cs typeface="Arial Narrow"/>
              </a:rPr>
              <a:t>not receive </a:t>
            </a:r>
            <a:r>
              <a:rPr sz="2200" spc="-5" dirty="0">
                <a:latin typeface="Arial Narrow"/>
                <a:cs typeface="Arial Narrow"/>
              </a:rPr>
              <a:t>a</a:t>
            </a:r>
            <a:r>
              <a:rPr sz="2200" spc="35" dirty="0">
                <a:latin typeface="Arial Narrow"/>
                <a:cs typeface="Arial Narrow"/>
              </a:rPr>
              <a:t> </a:t>
            </a:r>
            <a:r>
              <a:rPr sz="2200" spc="-5" dirty="0">
                <a:latin typeface="Arial Narrow"/>
                <a:cs typeface="Arial Narrow"/>
              </a:rPr>
              <a:t>vote</a:t>
            </a:r>
            <a:endParaRPr sz="2200" dirty="0">
              <a:latin typeface="Arial Narrow"/>
              <a:cs typeface="Arial Narrow"/>
            </a:endParaRPr>
          </a:p>
          <a:p>
            <a:pPr marL="1308100" lvl="2" indent="-355600">
              <a:lnSpc>
                <a:spcPct val="100000"/>
              </a:lnSpc>
              <a:spcBef>
                <a:spcPts val="370"/>
              </a:spcBef>
              <a:buSzPct val="111111"/>
              <a:buFont typeface="Arial"/>
              <a:buChar char="•"/>
              <a:tabLst>
                <a:tab pos="1307465" algn="l"/>
                <a:tab pos="1308100" algn="l"/>
              </a:tabLst>
            </a:pPr>
            <a:r>
              <a:rPr sz="1800" spc="-10" dirty="0">
                <a:latin typeface="Arial Narrow"/>
                <a:cs typeface="Arial Narrow"/>
              </a:rPr>
              <a:t>The node </a:t>
            </a:r>
            <a:r>
              <a:rPr sz="1800" spc="-5" dirty="0">
                <a:latin typeface="Arial Narrow"/>
                <a:cs typeface="Arial Narrow"/>
              </a:rPr>
              <a:t>is </a:t>
            </a:r>
            <a:r>
              <a:rPr sz="1800" spc="-10" dirty="0">
                <a:latin typeface="Arial Narrow"/>
                <a:cs typeface="Arial Narrow"/>
              </a:rPr>
              <a:t>faulty and not forwarded </a:t>
            </a:r>
            <a:r>
              <a:rPr sz="1800" spc="-5" dirty="0">
                <a:latin typeface="Arial Narrow"/>
                <a:cs typeface="Arial Narrow"/>
              </a:rPr>
              <a:t>a vote </a:t>
            </a:r>
            <a:r>
              <a:rPr sz="1800" spc="-10" dirty="0">
                <a:latin typeface="Arial Narrow"/>
                <a:cs typeface="Arial Narrow"/>
              </a:rPr>
              <a:t>at</a:t>
            </a:r>
            <a:r>
              <a:rPr sz="1800" spc="24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all</a:t>
            </a:r>
            <a:endParaRPr sz="1800" dirty="0">
              <a:latin typeface="Arial Narrow"/>
              <a:cs typeface="Arial Narrow"/>
            </a:endParaRPr>
          </a:p>
          <a:p>
            <a:pPr marL="1308100" lvl="2" indent="-355600">
              <a:lnSpc>
                <a:spcPct val="100000"/>
              </a:lnSpc>
              <a:spcBef>
                <a:spcPts val="409"/>
              </a:spcBef>
              <a:buSzPct val="111111"/>
              <a:buFont typeface="Arial"/>
              <a:buChar char="•"/>
              <a:tabLst>
                <a:tab pos="1307465" algn="l"/>
                <a:tab pos="1308100" algn="l"/>
              </a:tabLst>
            </a:pPr>
            <a:r>
              <a:rPr sz="1800" spc="-10" dirty="0">
                <a:latin typeface="Arial Narrow"/>
                <a:cs typeface="Arial Narrow"/>
              </a:rPr>
              <a:t>The node </a:t>
            </a:r>
            <a:r>
              <a:rPr sz="1800" spc="-5" dirty="0">
                <a:latin typeface="Arial Narrow"/>
                <a:cs typeface="Arial Narrow"/>
              </a:rPr>
              <a:t>is </a:t>
            </a:r>
            <a:r>
              <a:rPr sz="1800" spc="-10" dirty="0">
                <a:latin typeface="Arial Narrow"/>
                <a:cs typeface="Arial Narrow"/>
              </a:rPr>
              <a:t>non-faulty, forwarded </a:t>
            </a:r>
            <a:r>
              <a:rPr sz="1800" spc="-5" dirty="0">
                <a:latin typeface="Arial Narrow"/>
                <a:cs typeface="Arial Narrow"/>
              </a:rPr>
              <a:t>a vote, </a:t>
            </a:r>
            <a:r>
              <a:rPr sz="1800" spc="-10" dirty="0">
                <a:latin typeface="Arial Narrow"/>
                <a:cs typeface="Arial Narrow"/>
              </a:rPr>
              <a:t>but the </a:t>
            </a:r>
            <a:r>
              <a:rPr sz="1800" spc="-5" dirty="0">
                <a:latin typeface="Arial Narrow"/>
                <a:cs typeface="Arial Narrow"/>
              </a:rPr>
              <a:t>vote </a:t>
            </a:r>
            <a:r>
              <a:rPr sz="1800" spc="-10" dirty="0">
                <a:latin typeface="Arial Narrow"/>
                <a:cs typeface="Arial Narrow"/>
              </a:rPr>
              <a:t>got</a:t>
            </a:r>
            <a:r>
              <a:rPr sz="1800" spc="310" dirty="0">
                <a:latin typeface="Arial Narrow"/>
                <a:cs typeface="Arial Narrow"/>
              </a:rPr>
              <a:t> </a:t>
            </a:r>
            <a:r>
              <a:rPr sz="1800" spc="-10" dirty="0">
                <a:latin typeface="Arial Narrow"/>
                <a:cs typeface="Arial Narrow"/>
              </a:rPr>
              <a:t>delayed</a:t>
            </a:r>
            <a:endParaRPr sz="1800" dirty="0">
              <a:latin typeface="Arial Narrow"/>
              <a:cs typeface="Arial Narrow"/>
            </a:endParaRPr>
          </a:p>
          <a:p>
            <a:pPr marL="850265" marR="5080" lvl="1" indent="-381000">
              <a:lnSpc>
                <a:spcPts val="2640"/>
              </a:lnSpc>
              <a:spcBef>
                <a:spcPts val="575"/>
              </a:spcBef>
              <a:buSzPct val="109090"/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200" spc="-5" dirty="0">
                <a:latin typeface="Arial Narrow"/>
                <a:cs typeface="Arial Narrow"/>
              </a:rPr>
              <a:t>Majority </a:t>
            </a:r>
            <a:r>
              <a:rPr sz="2200" spc="-10" dirty="0">
                <a:latin typeface="Arial Narrow"/>
                <a:cs typeface="Arial Narrow"/>
              </a:rPr>
              <a:t>can be decided once </a:t>
            </a:r>
            <a:r>
              <a:rPr sz="2200" spc="-409" dirty="0" smtClean="0">
                <a:latin typeface="Cambria Math"/>
                <a:cs typeface="Cambria Math"/>
              </a:rPr>
              <a:t>2𝑓 </a:t>
            </a:r>
            <a:r>
              <a:rPr sz="2200" spc="-5" dirty="0">
                <a:latin typeface="Cambria Math"/>
                <a:cs typeface="Cambria Math"/>
              </a:rPr>
              <a:t>+ 1 </a:t>
            </a:r>
            <a:r>
              <a:rPr sz="2200" spc="-10" dirty="0">
                <a:latin typeface="Arial Narrow"/>
                <a:cs typeface="Arial Narrow"/>
              </a:rPr>
              <a:t>votes have </a:t>
            </a:r>
            <a:r>
              <a:rPr sz="2200" spc="-5" dirty="0">
                <a:latin typeface="Arial Narrow"/>
                <a:cs typeface="Arial Narrow"/>
              </a:rPr>
              <a:t>arrived - </a:t>
            </a:r>
            <a:r>
              <a:rPr sz="2200" spc="-10" dirty="0">
                <a:latin typeface="Arial Narrow"/>
                <a:cs typeface="Arial Narrow"/>
              </a:rPr>
              <a:t>even </a:t>
            </a:r>
            <a:r>
              <a:rPr sz="2200" spc="-5" dirty="0">
                <a:latin typeface="Arial Narrow"/>
                <a:cs typeface="Arial Narrow"/>
              </a:rPr>
              <a:t>if </a:t>
            </a:r>
            <a:r>
              <a:rPr sz="2200" spc="-610" dirty="0" smtClean="0">
                <a:latin typeface="Cambria Math"/>
                <a:cs typeface="Cambria Math"/>
              </a:rPr>
              <a:t>𝑓</a:t>
            </a:r>
            <a:r>
              <a:rPr sz="2200" spc="80" dirty="0" smtClean="0">
                <a:latin typeface="Cambria Math"/>
                <a:cs typeface="Cambria Math"/>
              </a:rPr>
              <a:t> </a:t>
            </a:r>
            <a:r>
              <a:rPr sz="2200" spc="-5" dirty="0">
                <a:latin typeface="Arial Narrow"/>
                <a:cs typeface="Arial Narrow"/>
              </a:rPr>
              <a:t>are  faulty, </a:t>
            </a:r>
            <a:r>
              <a:rPr sz="2200" spc="-10" dirty="0">
                <a:latin typeface="Arial Narrow"/>
                <a:cs typeface="Arial Narrow"/>
              </a:rPr>
              <a:t>you know </a:t>
            </a:r>
            <a:r>
              <a:rPr sz="2200" spc="-610" dirty="0" smtClean="0">
                <a:latin typeface="Cambria Math"/>
                <a:cs typeface="Cambria Math"/>
              </a:rPr>
              <a:t>𝑓</a:t>
            </a:r>
            <a:r>
              <a:rPr sz="2200" spc="65" dirty="0" smtClean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+ 1 </a:t>
            </a:r>
            <a:r>
              <a:rPr sz="2200" spc="-5" dirty="0">
                <a:latin typeface="Arial Narrow"/>
                <a:cs typeface="Arial Narrow"/>
              </a:rPr>
              <a:t>are from correct </a:t>
            </a:r>
            <a:r>
              <a:rPr sz="2200" spc="-10" dirty="0">
                <a:latin typeface="Arial Narrow"/>
                <a:cs typeface="Arial Narrow"/>
              </a:rPr>
              <a:t>nodes, </a:t>
            </a:r>
            <a:r>
              <a:rPr sz="2200" spc="-5" dirty="0">
                <a:latin typeface="Arial Narrow"/>
                <a:cs typeface="Arial Narrow"/>
              </a:rPr>
              <a:t>do </a:t>
            </a:r>
            <a:r>
              <a:rPr sz="2200" spc="-10" dirty="0">
                <a:latin typeface="Arial Narrow"/>
                <a:cs typeface="Arial Narrow"/>
              </a:rPr>
              <a:t>not </a:t>
            </a:r>
            <a:r>
              <a:rPr sz="2200" spc="-5" dirty="0">
                <a:latin typeface="Arial Narrow"/>
                <a:cs typeface="Arial Narrow"/>
              </a:rPr>
              <a:t>care </a:t>
            </a:r>
            <a:r>
              <a:rPr sz="2200" spc="-10" dirty="0">
                <a:latin typeface="Arial Narrow"/>
                <a:cs typeface="Arial Narrow"/>
              </a:rPr>
              <a:t>about </a:t>
            </a:r>
            <a:r>
              <a:rPr sz="2200" spc="-5" dirty="0">
                <a:latin typeface="Arial Narrow"/>
                <a:cs typeface="Arial Narrow"/>
              </a:rPr>
              <a:t>the  </a:t>
            </a:r>
            <a:r>
              <a:rPr sz="2200" spc="-10" dirty="0">
                <a:latin typeface="Arial Narrow"/>
                <a:cs typeface="Arial Narrow"/>
              </a:rPr>
              <a:t>remaining</a:t>
            </a:r>
            <a:r>
              <a:rPr sz="2200" spc="10" dirty="0">
                <a:latin typeface="Arial Narrow"/>
                <a:cs typeface="Arial Narrow"/>
              </a:rPr>
              <a:t> </a:t>
            </a:r>
            <a:r>
              <a:rPr sz="2200" spc="-610" dirty="0" smtClean="0">
                <a:latin typeface="Cambria Math"/>
                <a:cs typeface="Cambria Math"/>
              </a:rPr>
              <a:t>𝑓</a:t>
            </a:r>
            <a:r>
              <a:rPr sz="2200" spc="80" dirty="0" smtClean="0">
                <a:latin typeface="Cambria Math"/>
                <a:cs typeface="Cambria Math"/>
              </a:rPr>
              <a:t> </a:t>
            </a:r>
            <a:r>
              <a:rPr sz="2200" spc="-10" dirty="0">
                <a:latin typeface="Arial Narrow"/>
                <a:cs typeface="Arial Narrow"/>
              </a:rPr>
              <a:t>votes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9675" y="97133"/>
            <a:ext cx="4184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Three </a:t>
            </a:r>
            <a:r>
              <a:rPr spc="-10" dirty="0"/>
              <a:t>Phase </a:t>
            </a:r>
            <a:r>
              <a:rPr spc="-5" dirty="0"/>
              <a:t>Commit</a:t>
            </a:r>
            <a:r>
              <a:rPr spc="-50" dirty="0"/>
              <a:t> </a:t>
            </a:r>
            <a:r>
              <a:rPr spc="-5" dirty="0"/>
              <a:t>Protocol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524" y="871966"/>
            <a:ext cx="7881620" cy="24930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44500" marR="68580" indent="-381000">
              <a:lnSpc>
                <a:spcPts val="3020"/>
              </a:lnSpc>
              <a:spcBef>
                <a:spcPts val="80"/>
              </a:spcBef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Multicast </a:t>
            </a:r>
            <a:r>
              <a:rPr sz="2400" dirty="0" smtClean="0">
                <a:latin typeface="Cambria Math"/>
                <a:cs typeface="Cambria Math"/>
              </a:rPr>
              <a:t>&lt;</a:t>
            </a:r>
            <a:r>
              <a:rPr lang="en-IN" sz="2400" dirty="0" smtClean="0">
                <a:latin typeface="Cambria Math"/>
                <a:cs typeface="Cambria Math"/>
              </a:rPr>
              <a:t>COMMIT, </a:t>
            </a:r>
            <a:r>
              <a:rPr sz="2400" spc="-420" dirty="0" smtClean="0">
                <a:latin typeface="Cambria Math"/>
                <a:cs typeface="Cambria Math"/>
              </a:rPr>
              <a:t>𝑣</a:t>
            </a:r>
            <a:r>
              <a:rPr lang="en-IN" sz="2400" spc="-420" dirty="0" smtClean="0">
                <a:latin typeface="Cambria Math"/>
                <a:cs typeface="Cambria Math"/>
              </a:rPr>
              <a:t>     </a:t>
            </a:r>
            <a:r>
              <a:rPr sz="2400" spc="-420" dirty="0" smtClean="0">
                <a:latin typeface="Cambria Math"/>
                <a:cs typeface="Cambria Math"/>
              </a:rPr>
              <a:t>, </a:t>
            </a:r>
            <a:r>
              <a:rPr lang="en-IN" sz="2400" spc="-420" dirty="0" smtClean="0">
                <a:latin typeface="Cambria Math"/>
                <a:cs typeface="Cambria Math"/>
              </a:rPr>
              <a:t>   </a:t>
            </a:r>
            <a:r>
              <a:rPr sz="2400" spc="-450" dirty="0" smtClean="0">
                <a:latin typeface="Cambria Math"/>
                <a:cs typeface="Cambria Math"/>
              </a:rPr>
              <a:t>𝑛,</a:t>
            </a:r>
            <a:r>
              <a:rPr lang="en-IN" sz="2400" spc="-450" dirty="0" smtClean="0">
                <a:latin typeface="Cambria Math"/>
                <a:cs typeface="Cambria Math"/>
              </a:rPr>
              <a:t>            </a:t>
            </a:r>
            <a:r>
              <a:rPr sz="2400" spc="-450" dirty="0" smtClean="0">
                <a:latin typeface="Cambria Math"/>
                <a:cs typeface="Cambria Math"/>
              </a:rPr>
              <a:t> </a:t>
            </a:r>
            <a:r>
              <a:rPr sz="2400" spc="-445" dirty="0" smtClean="0">
                <a:latin typeface="Cambria Math"/>
                <a:cs typeface="Cambria Math"/>
              </a:rPr>
              <a:t>𝑑,</a:t>
            </a:r>
            <a:r>
              <a:rPr lang="en-IN" sz="2400" spc="-445" dirty="0" smtClean="0">
                <a:latin typeface="Cambria Math"/>
                <a:cs typeface="Cambria Math"/>
              </a:rPr>
              <a:t>           </a:t>
            </a:r>
            <a:r>
              <a:rPr sz="2400" spc="-445" dirty="0" smtClean="0">
                <a:latin typeface="Cambria Math"/>
                <a:cs typeface="Cambria Math"/>
              </a:rPr>
              <a:t> </a:t>
            </a:r>
            <a:r>
              <a:rPr sz="2400" spc="-385" dirty="0" smtClean="0">
                <a:latin typeface="Cambria Math"/>
                <a:cs typeface="Cambria Math"/>
              </a:rPr>
              <a:t>𝑖</a:t>
            </a:r>
            <a:r>
              <a:rPr lang="en-IN" sz="2400" spc="-385" dirty="0" smtClean="0">
                <a:latin typeface="Cambria Math"/>
                <a:cs typeface="Cambria Math"/>
              </a:rPr>
              <a:t>  </a:t>
            </a:r>
            <a:r>
              <a:rPr sz="2400" spc="-385" dirty="0" smtClean="0">
                <a:latin typeface="Cambria Math"/>
                <a:cs typeface="Cambria Math"/>
              </a:rPr>
              <a:t> </a:t>
            </a:r>
            <a:r>
              <a:rPr sz="2400" spc="-229" dirty="0" smtClean="0">
                <a:latin typeface="Cambria Math"/>
                <a:cs typeface="Cambria Math"/>
              </a:rPr>
              <a:t>&gt;</a:t>
            </a:r>
            <a:r>
              <a:rPr sz="2625" spc="-345" baseline="-15873" dirty="0" smtClean="0">
                <a:latin typeface="Cambria Math"/>
                <a:cs typeface="Cambria Math"/>
              </a:rPr>
              <a:t>𝜎_𝑖 </a:t>
            </a:r>
            <a:r>
              <a:rPr lang="en-IN" sz="2625" spc="-345" baseline="-15873" dirty="0" smtClean="0">
                <a:latin typeface="Cambria Math"/>
                <a:cs typeface="Cambria Math"/>
              </a:rPr>
              <a:t>     </a:t>
            </a:r>
            <a:r>
              <a:rPr sz="2400" spc="-5" dirty="0" smtClean="0">
                <a:latin typeface="Arial Narrow"/>
                <a:cs typeface="Arial Narrow"/>
              </a:rPr>
              <a:t>message </a:t>
            </a:r>
            <a:r>
              <a:rPr sz="2400" spc="-5" dirty="0">
                <a:latin typeface="Arial Narrow"/>
                <a:cs typeface="Arial Narrow"/>
              </a:rPr>
              <a:t>to all the replicas  including</a:t>
            </a:r>
            <a:r>
              <a:rPr sz="2400" spc="5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primary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250" dirty="0">
              <a:latin typeface="Arial Narrow"/>
              <a:cs typeface="Arial Narrow"/>
            </a:endParaRPr>
          </a:p>
          <a:p>
            <a:pPr marL="444500" indent="-381000">
              <a:lnSpc>
                <a:spcPct val="100000"/>
              </a:lnSpc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Commit a message when a</a:t>
            </a:r>
            <a:r>
              <a:rPr sz="2400" spc="10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replica</a:t>
            </a:r>
            <a:endParaRPr sz="2400" dirty="0">
              <a:latin typeface="Arial Narrow"/>
              <a:cs typeface="Arial Narrow"/>
            </a:endParaRPr>
          </a:p>
          <a:p>
            <a:pPr marL="9017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latin typeface="Arial Narrow"/>
                <a:cs typeface="Arial Narrow"/>
              </a:rPr>
              <a:t>Has sent a commit message</a:t>
            </a:r>
            <a:r>
              <a:rPr sz="2400" spc="10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itself</a:t>
            </a:r>
            <a:endParaRPr sz="2400" dirty="0">
              <a:latin typeface="Arial Narrow"/>
              <a:cs typeface="Arial Narrow"/>
            </a:endParaRPr>
          </a:p>
          <a:p>
            <a:pPr marL="901700" lvl="1" indent="-38100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901065" algn="l"/>
                <a:tab pos="901700" algn="l"/>
              </a:tabLst>
            </a:pPr>
            <a:r>
              <a:rPr sz="2400" spc="-5" dirty="0">
                <a:latin typeface="Arial Narrow"/>
                <a:cs typeface="Arial Narrow"/>
              </a:rPr>
              <a:t>Has received </a:t>
            </a:r>
            <a:r>
              <a:rPr sz="2400" spc="-440" dirty="0" smtClean="0">
                <a:latin typeface="Cambria Math"/>
                <a:cs typeface="Cambria Math"/>
              </a:rPr>
              <a:t>2𝑓 </a:t>
            </a:r>
            <a:r>
              <a:rPr sz="2400" dirty="0">
                <a:latin typeface="Cambria Math"/>
                <a:cs typeface="Cambria Math"/>
              </a:rPr>
              <a:t>+ 1 </a:t>
            </a:r>
            <a:r>
              <a:rPr sz="2400" spc="-5" dirty="0">
                <a:latin typeface="Arial Narrow"/>
                <a:cs typeface="Arial Narrow"/>
              </a:rPr>
              <a:t>commits (including its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own)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133350"/>
            <a:ext cx="5528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 </a:t>
            </a:r>
            <a:r>
              <a:rPr spc="-5" dirty="0">
                <a:solidFill>
                  <a:schemeClr val="accent1"/>
                </a:solidFill>
              </a:rPr>
              <a:t>Commit Protocol -</a:t>
            </a:r>
            <a:r>
              <a:rPr spc="-3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Commit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3441287"/>
            <a:ext cx="5533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Commit:</a:t>
            </a:r>
            <a:endParaRPr sz="2400">
              <a:latin typeface="Arial Narrow"/>
              <a:cs typeface="Arial Narrow"/>
            </a:endParaRPr>
          </a:p>
          <a:p>
            <a:pPr marL="469900">
              <a:lnSpc>
                <a:spcPct val="100000"/>
              </a:lnSpc>
              <a:tabLst>
                <a:tab pos="850265" algn="l"/>
              </a:tabLst>
            </a:pPr>
            <a:r>
              <a:rPr sz="2400" spc="-5" dirty="0">
                <a:latin typeface="Arial"/>
                <a:cs typeface="Arial"/>
              </a:rPr>
              <a:t>–	</a:t>
            </a:r>
            <a:r>
              <a:rPr sz="2400" spc="-5" dirty="0">
                <a:latin typeface="Arial Narrow"/>
                <a:cs typeface="Arial Narrow"/>
              </a:rPr>
              <a:t>Establish consensus throughout the</a:t>
            </a:r>
            <a:r>
              <a:rPr sz="2400" spc="14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views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1842" y="97133"/>
            <a:ext cx="3020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</a:t>
            </a:r>
            <a:r>
              <a:rPr spc="-10" dirty="0">
                <a:solidFill>
                  <a:schemeClr val="accent1"/>
                </a:solidFill>
              </a:rPr>
              <a:t>Phase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Protocol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875" y="801636"/>
            <a:ext cx="5919474" cy="23567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624" y="939412"/>
            <a:ext cx="46139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What if the </a:t>
            </a:r>
            <a:r>
              <a:rPr sz="2400" b="1" spc="-5" dirty="0">
                <a:latin typeface="Arial Narrow"/>
                <a:cs typeface="Arial Narrow"/>
              </a:rPr>
              <a:t>primary </a:t>
            </a:r>
            <a:r>
              <a:rPr sz="2400" spc="-5" dirty="0">
                <a:latin typeface="Arial Narrow"/>
                <a:cs typeface="Arial Narrow"/>
              </a:rPr>
              <a:t>is</a:t>
            </a:r>
            <a:r>
              <a:rPr sz="2400" spc="60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faulty</a:t>
            </a:r>
            <a:r>
              <a:rPr sz="2400" spc="-5" dirty="0">
                <a:latin typeface="Arial Narrow"/>
                <a:cs typeface="Arial Narrow"/>
              </a:rPr>
              <a:t>??</a:t>
            </a:r>
            <a:endParaRPr sz="240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non-faulty replicas detect the</a:t>
            </a:r>
            <a:r>
              <a:rPr sz="2400" spc="8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fault</a:t>
            </a:r>
            <a:endParaRPr sz="2400">
              <a:latin typeface="Arial Narrow"/>
              <a:cs typeface="Arial Narrow"/>
            </a:endParaRPr>
          </a:p>
          <a:p>
            <a:pPr marL="850900" marR="775335" lvl="1" indent="-381000">
              <a:lnSpc>
                <a:spcPct val="100000"/>
              </a:lnSpc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replicas together start view  change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operation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View</a:t>
            </a:r>
            <a:r>
              <a:rPr spc="-4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Change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54218" y="775726"/>
            <a:ext cx="3683000" cy="3564890"/>
            <a:chOff x="5354218" y="775726"/>
            <a:chExt cx="3683000" cy="3564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4218" y="809084"/>
              <a:ext cx="3682948" cy="35311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00800" y="804301"/>
              <a:ext cx="1365885" cy="781685"/>
            </a:xfrm>
            <a:custGeom>
              <a:avLst/>
              <a:gdLst/>
              <a:ahLst/>
              <a:cxnLst/>
              <a:rect l="l" t="t" r="r" b="b"/>
              <a:pathLst>
                <a:path w="1365884" h="781685">
                  <a:moveTo>
                    <a:pt x="0" y="781431"/>
                  </a:moveTo>
                  <a:lnTo>
                    <a:pt x="1365808" y="0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814054"/>
            <a:ext cx="8027034" cy="33966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View-change protocol provides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liveness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Allow the system to make progress when primary</a:t>
            </a:r>
            <a:r>
              <a:rPr sz="2400" spc="15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fails</a:t>
            </a:r>
            <a:endParaRPr sz="2400" dirty="0">
              <a:latin typeface="Arial Narrow"/>
              <a:cs typeface="Arial Narrow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3350" dirty="0">
              <a:latin typeface="Arial Narrow"/>
              <a:cs typeface="Arial Narrow"/>
            </a:endParaRPr>
          </a:p>
          <a:p>
            <a:pPr marL="393700" marR="28067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If the primary fails, backups will not receive any message (such </a:t>
            </a:r>
            <a:r>
              <a:rPr sz="2400" spc="-10" dirty="0">
                <a:latin typeface="Arial Narrow"/>
                <a:cs typeface="Arial Narrow"/>
              </a:rPr>
              <a:t>as  </a:t>
            </a:r>
            <a:r>
              <a:rPr sz="2400" spc="-5" dirty="0">
                <a:latin typeface="Arial Narrow"/>
                <a:cs typeface="Arial Narrow"/>
              </a:rPr>
              <a:t>PRE_PREPARE or COMMIT) from the</a:t>
            </a:r>
            <a:r>
              <a:rPr sz="2400" spc="6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primary</a:t>
            </a:r>
            <a:endParaRPr sz="24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350" dirty="0">
              <a:latin typeface="Arial Narrow"/>
              <a:cs typeface="Arial Narrow"/>
            </a:endParaRPr>
          </a:p>
          <a:p>
            <a:pPr marL="393700" indent="-381000">
              <a:lnSpc>
                <a:spcPct val="100000"/>
              </a:lnSpc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Arial Narrow"/>
                <a:cs typeface="Arial Narrow"/>
              </a:rPr>
              <a:t>View changes are triggered by</a:t>
            </a:r>
            <a:r>
              <a:rPr sz="2400" spc="1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timeouts</a:t>
            </a:r>
            <a:endParaRPr sz="2400" dirty="0">
              <a:latin typeface="Arial Narrow"/>
              <a:cs typeface="Arial Narrow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850265" algn="l"/>
                <a:tab pos="850900" algn="l"/>
              </a:tabLst>
            </a:pPr>
            <a:r>
              <a:rPr sz="2400" spc="-5" dirty="0">
                <a:latin typeface="Arial Narrow"/>
                <a:cs typeface="Arial Narrow"/>
              </a:rPr>
              <a:t>Prevent backups from waiting indefinitely for requests </a:t>
            </a:r>
            <a:r>
              <a:rPr sz="2400" dirty="0">
                <a:latin typeface="Arial Narrow"/>
                <a:cs typeface="Arial Narrow"/>
              </a:rPr>
              <a:t>to</a:t>
            </a:r>
            <a:r>
              <a:rPr sz="2400" spc="23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execute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0890" y="97133"/>
            <a:ext cx="2002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View</a:t>
            </a:r>
            <a:r>
              <a:rPr spc="-4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Changes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566" y="51408"/>
            <a:ext cx="74364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Byzantine Generals Problem: Lieutenant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2799" y="878062"/>
            <a:ext cx="316230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</a:t>
            </a:r>
            <a:r>
              <a:rPr sz="2400" spc="330" baseline="-20833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received</a:t>
            </a:r>
            <a:endParaRPr sz="2400">
              <a:latin typeface="Arial Narrow"/>
              <a:cs typeface="Arial Narrow"/>
            </a:endParaRPr>
          </a:p>
          <a:p>
            <a:pPr marL="444500">
              <a:lnSpc>
                <a:spcPct val="100000"/>
              </a:lnSpc>
            </a:pPr>
            <a:r>
              <a:rPr sz="2400" b="1" spc="-5" dirty="0">
                <a:latin typeface="Arial Narrow"/>
                <a:cs typeface="Arial Narrow"/>
              </a:rPr>
              <a:t>differing</a:t>
            </a:r>
            <a:r>
              <a:rPr sz="2400" b="1" spc="-3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message</a:t>
            </a:r>
            <a:endParaRPr sz="2400">
              <a:latin typeface="Arial Narrow"/>
              <a:cs typeface="Arial Narrow"/>
            </a:endParaRPr>
          </a:p>
          <a:p>
            <a:pPr marL="444500" marR="177800" indent="-381000">
              <a:lnSpc>
                <a:spcPct val="100000"/>
              </a:lnSpc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By integrity condition,  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bound to  decide on Commander  message</a:t>
            </a:r>
            <a:endParaRPr sz="2400">
              <a:latin typeface="Arial Narrow"/>
              <a:cs typeface="Arial Narrow"/>
            </a:endParaRPr>
          </a:p>
          <a:p>
            <a:pPr marL="444500" marR="68580" indent="-3810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b="1" spc="-5" dirty="0">
                <a:latin typeface="Arial Narrow"/>
                <a:cs typeface="Arial Narrow"/>
              </a:rPr>
              <a:t>What </a:t>
            </a:r>
            <a:r>
              <a:rPr sz="2400" b="1" dirty="0">
                <a:latin typeface="Arial Narrow"/>
                <a:cs typeface="Arial Narrow"/>
              </a:rPr>
              <a:t>if </a:t>
            </a:r>
            <a:r>
              <a:rPr sz="2400" b="1" spc="-5" dirty="0">
                <a:latin typeface="Arial Narrow"/>
                <a:cs typeface="Arial Narrow"/>
              </a:rPr>
              <a:t>Commander is  faulty??</a:t>
            </a:r>
            <a:endParaRPr sz="24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56" y="731457"/>
            <a:ext cx="4953872" cy="36131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24" y="878062"/>
            <a:ext cx="763460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Why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Practical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?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8509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850265" algn="l"/>
                <a:tab pos="850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Ensures safety over an asynchronous network </a:t>
            </a:r>
            <a:r>
              <a:rPr kumimoji="0" sz="24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Byzantine</a:t>
            </a:r>
            <a:r>
              <a:rPr kumimoji="0" sz="2400" b="0" i="0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Failure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8509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850265" algn="l"/>
                <a:tab pos="850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Low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overhead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393700" marR="0" lvl="0" indent="-381000" algn="l" defTabSz="914400" rtl="0" eaLnBrk="1" fontAlgn="auto" latinLnBrk="0" hangingPunct="1">
              <a:lnSpc>
                <a:spcPts val="287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93065" algn="l"/>
                <a:tab pos="393700" algn="l"/>
              </a:tabLst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Real</a:t>
            </a:r>
            <a:r>
              <a:rPr kumimoji="0" sz="24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Applications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850900" marR="0" lvl="1" indent="-38100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850265" algn="l"/>
                <a:tab pos="850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Tendermint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8509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850265" algn="l"/>
                <a:tab pos="850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IBM's Openchain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8509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850265" algn="l"/>
                <a:tab pos="850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ErisDB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  <a:p>
            <a:pPr marL="8509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850265" algn="l"/>
                <a:tab pos="8509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Hyperledger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19069" y="97133"/>
            <a:ext cx="4702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Practical </a:t>
            </a:r>
            <a:r>
              <a:rPr spc="-5" dirty="0">
                <a:solidFill>
                  <a:schemeClr val="accent1"/>
                </a:solidFill>
              </a:rPr>
              <a:t>Byzantine Fault Tolerant</a:t>
            </a:r>
          </a:p>
        </p:txBody>
      </p:sp>
    </p:spTree>
    <p:extLst>
      <p:ext uri="{BB962C8B-B14F-4D97-AF65-F5344CB8AC3E}">
        <p14:creationId xmlns:p14="http://schemas.microsoft.com/office/powerpoint/2010/main" val="136992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298" y="51408"/>
            <a:ext cx="7663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Byzantine Generals Problem: Commander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0899" y="878062"/>
            <a:ext cx="335661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1:</a:t>
            </a:r>
            <a:endParaRPr sz="2400">
              <a:latin typeface="Arial Narrow"/>
              <a:cs typeface="Arial Narrow"/>
            </a:endParaRPr>
          </a:p>
          <a:p>
            <a:pPr marL="863600" marR="22606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Commander sends  differing message to  Lieutenants</a:t>
            </a:r>
            <a:endParaRPr sz="2400">
              <a:latin typeface="Arial Narrow"/>
              <a:cs typeface="Arial Narrow"/>
            </a:endParaRPr>
          </a:p>
          <a:p>
            <a:pPr marL="406400" indent="-381000">
              <a:lnSpc>
                <a:spcPct val="100000"/>
              </a:lnSpc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2:</a:t>
            </a:r>
            <a:endParaRPr sz="2400">
              <a:latin typeface="Arial Narrow"/>
              <a:cs typeface="Arial Narrow"/>
            </a:endParaRPr>
          </a:p>
          <a:p>
            <a:pPr marL="863600" marR="6858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correctly  echoes to</a:t>
            </a:r>
            <a:r>
              <a:rPr sz="2400" spc="-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2</a:t>
            </a:r>
            <a:endParaRPr sz="2400" baseline="-20833">
              <a:latin typeface="Arial Narrow"/>
              <a:cs typeface="Arial Narrow"/>
            </a:endParaRPr>
          </a:p>
          <a:p>
            <a:pPr marL="863600" marR="6858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2 </a:t>
            </a:r>
            <a:r>
              <a:rPr sz="2400" spc="-5" dirty="0">
                <a:latin typeface="Arial Narrow"/>
                <a:cs typeface="Arial Narrow"/>
              </a:rPr>
              <a:t>correctly  echoes to</a:t>
            </a:r>
            <a:r>
              <a:rPr sz="2400" spc="-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</a:t>
            </a:r>
            <a:endParaRPr sz="2400" baseline="-20833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56" y="756500"/>
            <a:ext cx="4953872" cy="3639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298" y="51408"/>
            <a:ext cx="7663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Three Byzantine Generals Problem: Commander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0114" y="878062"/>
            <a:ext cx="398526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marR="165735" indent="-3810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72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received </a:t>
            </a:r>
            <a:r>
              <a:rPr sz="2400" b="1" spc="-5" dirty="0">
                <a:latin typeface="Arial Narrow"/>
                <a:cs typeface="Arial Narrow"/>
              </a:rPr>
              <a:t>differing  message</a:t>
            </a:r>
            <a:endParaRPr sz="2400">
              <a:latin typeface="Arial Narrow"/>
              <a:cs typeface="Arial Narrow"/>
            </a:endParaRPr>
          </a:p>
          <a:p>
            <a:pPr marL="457200" marR="579755" indent="-381000" algn="just">
              <a:lnSpc>
                <a:spcPct val="100000"/>
              </a:lnSpc>
              <a:buFont typeface="Arial"/>
              <a:buChar char="•"/>
              <a:tabLst>
                <a:tab pos="457200" algn="l"/>
              </a:tabLst>
            </a:pPr>
            <a:r>
              <a:rPr sz="2400" spc="-5" dirty="0">
                <a:latin typeface="Arial Narrow"/>
                <a:cs typeface="Arial Narrow"/>
              </a:rPr>
              <a:t>By integrity condition, both  Lieutenants conclude with  Commander’s</a:t>
            </a:r>
            <a:r>
              <a:rPr sz="2400" spc="2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message</a:t>
            </a:r>
            <a:endParaRPr sz="2400">
              <a:latin typeface="Arial Narrow"/>
              <a:cs typeface="Arial Narrow"/>
            </a:endParaRPr>
          </a:p>
          <a:p>
            <a:pPr marL="457200" marR="81280" indent="-381000">
              <a:lnSpc>
                <a:spcPct val="100000"/>
              </a:lnSpc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400" spc="-5" dirty="0">
                <a:latin typeface="Arial Narrow"/>
                <a:cs typeface="Arial Narrow"/>
              </a:rPr>
              <a:t>This contradicts the agreement  condition</a:t>
            </a:r>
            <a:endParaRPr sz="2400">
              <a:latin typeface="Arial Narrow"/>
              <a:cs typeface="Arial Narrow"/>
            </a:endParaRPr>
          </a:p>
          <a:p>
            <a:pPr marL="457200" marR="271780" indent="-381000">
              <a:lnSpc>
                <a:spcPct val="100000"/>
              </a:lnSpc>
              <a:buFont typeface="Arial"/>
              <a:buChar char="•"/>
              <a:tabLst>
                <a:tab pos="456565" algn="l"/>
                <a:tab pos="457200" algn="l"/>
              </a:tabLst>
            </a:pPr>
            <a:r>
              <a:rPr sz="2400" spc="-5" dirty="0">
                <a:latin typeface="Arial Narrow"/>
                <a:cs typeface="Arial Narrow"/>
              </a:rPr>
              <a:t>No solution possible for three  generals including one</a:t>
            </a:r>
            <a:r>
              <a:rPr sz="2400" spc="85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faulty</a:t>
            </a:r>
            <a:endParaRPr sz="24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56" y="756500"/>
            <a:ext cx="4953872" cy="3639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19" y="51408"/>
            <a:ext cx="72904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Four Byzantine Generals Problem: Lieutenant</a:t>
            </a:r>
            <a:r>
              <a:rPr spc="-6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8650" y="878062"/>
            <a:ext cx="435483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1:</a:t>
            </a:r>
            <a:endParaRPr sz="2400">
              <a:latin typeface="Arial Narrow"/>
              <a:cs typeface="Arial Narrow"/>
            </a:endParaRPr>
          </a:p>
          <a:p>
            <a:pPr marL="863600" marR="73025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Commander sends a message  to each of the</a:t>
            </a:r>
            <a:r>
              <a:rPr sz="2400" spc="5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Lieutenants</a:t>
            </a:r>
            <a:endParaRPr sz="2400">
              <a:latin typeface="Arial Narrow"/>
              <a:cs typeface="Arial Narrow"/>
            </a:endParaRPr>
          </a:p>
          <a:p>
            <a:pPr marL="406400" indent="-381000">
              <a:lnSpc>
                <a:spcPct val="100000"/>
              </a:lnSpc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2:</a:t>
            </a:r>
            <a:endParaRPr sz="2400">
              <a:latin typeface="Arial Narrow"/>
              <a:cs typeface="Arial Narrow"/>
            </a:endParaRPr>
          </a:p>
          <a:p>
            <a:pPr marL="863600" marR="13716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and Lieutenant</a:t>
            </a:r>
            <a:r>
              <a:rPr sz="2400" spc="-7" baseline="-20833" dirty="0">
                <a:latin typeface="Arial Narrow"/>
                <a:cs typeface="Arial Narrow"/>
              </a:rPr>
              <a:t>3  </a:t>
            </a:r>
            <a:r>
              <a:rPr sz="2400" spc="-5" dirty="0">
                <a:latin typeface="Arial Narrow"/>
                <a:cs typeface="Arial Narrow"/>
              </a:rPr>
              <a:t>correctly echo the message to  others</a:t>
            </a:r>
            <a:endParaRPr sz="2400">
              <a:latin typeface="Arial Narrow"/>
              <a:cs typeface="Arial Narrow"/>
            </a:endParaRPr>
          </a:p>
          <a:p>
            <a:pPr marL="863600" marR="17780" lvl="1" indent="-381000">
              <a:lnSpc>
                <a:spcPct val="100000"/>
              </a:lnSpc>
              <a:buFont typeface="Arial"/>
              <a:buChar char="–"/>
              <a:tabLst>
                <a:tab pos="862965" algn="l"/>
                <a:tab pos="8636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2 </a:t>
            </a:r>
            <a:r>
              <a:rPr sz="2400" b="1" spc="-5" dirty="0">
                <a:latin typeface="Arial Narrow"/>
                <a:cs typeface="Arial Narrow"/>
              </a:rPr>
              <a:t>incorrectly </a:t>
            </a:r>
            <a:r>
              <a:rPr sz="2400" spc="-5" dirty="0">
                <a:latin typeface="Arial Narrow"/>
                <a:cs typeface="Arial Narrow"/>
              </a:rPr>
              <a:t>echoes  to others</a:t>
            </a:r>
            <a:endParaRPr sz="24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34" y="747712"/>
            <a:ext cx="3527207" cy="35813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719" y="51408"/>
            <a:ext cx="72904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Four Byzantine Generals Problem: Lieutenant</a:t>
            </a:r>
            <a:r>
              <a:rPr spc="-6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7523" y="1483013"/>
            <a:ext cx="415925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588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decides </a:t>
            </a:r>
            <a:r>
              <a:rPr sz="2400" spc="-10" dirty="0">
                <a:latin typeface="Arial Narrow"/>
                <a:cs typeface="Arial Narrow"/>
              </a:rPr>
              <a:t>on  </a:t>
            </a:r>
            <a:r>
              <a:rPr sz="2400" i="1" spc="-5" dirty="0">
                <a:latin typeface="Arial Narrow"/>
                <a:cs typeface="Arial Narrow"/>
              </a:rPr>
              <a:t>majority</a:t>
            </a:r>
            <a:r>
              <a:rPr sz="2400" spc="-5" dirty="0">
                <a:latin typeface="Arial Narrow"/>
                <a:cs typeface="Arial Narrow"/>
              </a:rPr>
              <a:t>(Retreat,Attack,Retreat)=  Retreat</a:t>
            </a:r>
            <a:endParaRPr sz="2400">
              <a:latin typeface="Arial Narrow"/>
              <a:cs typeface="Arial Narrow"/>
            </a:endParaRPr>
          </a:p>
          <a:p>
            <a:pPr marL="431800" marR="55880" indent="-381000">
              <a:lnSpc>
                <a:spcPct val="100000"/>
              </a:lnSpc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3 </a:t>
            </a:r>
            <a:r>
              <a:rPr sz="2400" spc="-5" dirty="0">
                <a:latin typeface="Arial Narrow"/>
                <a:cs typeface="Arial Narrow"/>
              </a:rPr>
              <a:t>decides </a:t>
            </a:r>
            <a:r>
              <a:rPr sz="2400" spc="-10" dirty="0">
                <a:latin typeface="Arial Narrow"/>
                <a:cs typeface="Arial Narrow"/>
              </a:rPr>
              <a:t>on  </a:t>
            </a:r>
            <a:r>
              <a:rPr sz="2400" i="1" spc="-5" dirty="0">
                <a:latin typeface="Arial Narrow"/>
                <a:cs typeface="Arial Narrow"/>
              </a:rPr>
              <a:t>majority</a:t>
            </a:r>
            <a:r>
              <a:rPr sz="2400" spc="-5" dirty="0">
                <a:latin typeface="Arial Narrow"/>
                <a:cs typeface="Arial Narrow"/>
              </a:rPr>
              <a:t>(Retreat,Retreat,Attack)=  Retreat</a:t>
            </a:r>
            <a:endParaRPr sz="24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656" y="742950"/>
            <a:ext cx="3527209" cy="35813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450" y="51408"/>
            <a:ext cx="7517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Four Byzantine Generals Problem: Commander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9900" y="1257862"/>
            <a:ext cx="4097020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30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1:</a:t>
            </a:r>
            <a:endParaRPr sz="2400">
              <a:latin typeface="Arial Narrow"/>
              <a:cs typeface="Arial Narrow"/>
            </a:endParaRPr>
          </a:p>
          <a:p>
            <a:pPr marL="889000" marR="124460" lvl="1" indent="-381000">
              <a:lnSpc>
                <a:spcPct val="100000"/>
              </a:lnSpc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5" dirty="0">
                <a:latin typeface="Arial Narrow"/>
                <a:cs typeface="Arial Narrow"/>
              </a:rPr>
              <a:t>Commander sends differing  message </a:t>
            </a:r>
            <a:r>
              <a:rPr sz="2400" dirty="0">
                <a:latin typeface="Arial Narrow"/>
                <a:cs typeface="Arial Narrow"/>
              </a:rPr>
              <a:t>to</a:t>
            </a:r>
            <a:r>
              <a:rPr sz="2400" spc="2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Lieutenants</a:t>
            </a:r>
            <a:endParaRPr sz="2400">
              <a:latin typeface="Arial Narrow"/>
              <a:cs typeface="Arial Narrow"/>
            </a:endParaRPr>
          </a:p>
          <a:p>
            <a:pPr marL="431800" indent="-381000">
              <a:lnSpc>
                <a:spcPct val="100000"/>
              </a:lnSpc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sz="2400" spc="-5" dirty="0">
                <a:latin typeface="Arial Narrow"/>
                <a:cs typeface="Arial Narrow"/>
              </a:rPr>
              <a:t>Round</a:t>
            </a:r>
            <a:r>
              <a:rPr sz="2400" spc="-55" dirty="0">
                <a:latin typeface="Arial Narrow"/>
                <a:cs typeface="Arial Narrow"/>
              </a:rPr>
              <a:t> </a:t>
            </a:r>
            <a:r>
              <a:rPr sz="2400" spc="-10" dirty="0">
                <a:latin typeface="Arial Narrow"/>
                <a:cs typeface="Arial Narrow"/>
              </a:rPr>
              <a:t>2:</a:t>
            </a:r>
            <a:endParaRPr sz="2400">
              <a:latin typeface="Arial Narrow"/>
              <a:cs typeface="Arial Narrow"/>
            </a:endParaRPr>
          </a:p>
          <a:p>
            <a:pPr marL="889000" marR="68580" lvl="1" indent="-381000">
              <a:lnSpc>
                <a:spcPct val="100000"/>
              </a:lnSpc>
              <a:buFont typeface="Arial"/>
              <a:buChar char="–"/>
              <a:tabLst>
                <a:tab pos="888365" algn="l"/>
                <a:tab pos="8890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</a:t>
            </a:r>
            <a:r>
              <a:rPr sz="2400" spc="-5" dirty="0">
                <a:latin typeface="Arial Narrow"/>
                <a:cs typeface="Arial Narrow"/>
              </a:rPr>
              <a:t>, Lieutenant</a:t>
            </a:r>
            <a:r>
              <a:rPr sz="2400" spc="-7" baseline="-20833" dirty="0">
                <a:latin typeface="Arial Narrow"/>
                <a:cs typeface="Arial Narrow"/>
              </a:rPr>
              <a:t>2 </a:t>
            </a:r>
            <a:r>
              <a:rPr sz="2400" spc="-10" dirty="0">
                <a:latin typeface="Arial Narrow"/>
                <a:cs typeface="Arial Narrow"/>
              </a:rPr>
              <a:t>and  </a:t>
            </a: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3 </a:t>
            </a:r>
            <a:r>
              <a:rPr sz="2400" spc="-5" dirty="0">
                <a:latin typeface="Arial Narrow"/>
                <a:cs typeface="Arial Narrow"/>
              </a:rPr>
              <a:t>correctly echo  the message to</a:t>
            </a:r>
            <a:r>
              <a:rPr sz="2400" spc="40" dirty="0">
                <a:latin typeface="Arial Narrow"/>
                <a:cs typeface="Arial Narrow"/>
              </a:rPr>
              <a:t> </a:t>
            </a:r>
            <a:r>
              <a:rPr sz="2400" spc="-5" dirty="0">
                <a:latin typeface="Arial Narrow"/>
                <a:cs typeface="Arial Narrow"/>
              </a:rPr>
              <a:t>others</a:t>
            </a:r>
            <a:endParaRPr sz="24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033" y="747713"/>
            <a:ext cx="3527209" cy="35813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450" y="51408"/>
            <a:ext cx="7517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Four Byzantine Generals Problem: Commander</a:t>
            </a:r>
            <a:r>
              <a:rPr spc="-5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Faulty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4349" y="878062"/>
            <a:ext cx="418465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marR="68580" indent="-3810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1 </a:t>
            </a:r>
            <a:r>
              <a:rPr sz="2400" spc="-5" dirty="0">
                <a:latin typeface="Arial Narrow"/>
                <a:cs typeface="Arial Narrow"/>
              </a:rPr>
              <a:t>decides </a:t>
            </a:r>
            <a:r>
              <a:rPr sz="2400" spc="-10" dirty="0">
                <a:latin typeface="Arial Narrow"/>
                <a:cs typeface="Arial Narrow"/>
              </a:rPr>
              <a:t>on  </a:t>
            </a:r>
            <a:r>
              <a:rPr sz="2400" i="1" spc="-5" dirty="0">
                <a:latin typeface="Arial Narrow"/>
                <a:cs typeface="Arial Narrow"/>
              </a:rPr>
              <a:t>majority</a:t>
            </a:r>
            <a:r>
              <a:rPr sz="2400" spc="-5" dirty="0">
                <a:latin typeface="Arial Narrow"/>
                <a:cs typeface="Arial Narrow"/>
              </a:rPr>
              <a:t>(Retreat,Attack,Retreat)=  Retreat</a:t>
            </a:r>
            <a:endParaRPr sz="2400">
              <a:latin typeface="Arial Narrow"/>
              <a:cs typeface="Arial Narrow"/>
            </a:endParaRPr>
          </a:p>
          <a:p>
            <a:pPr marL="444500" marR="68580" indent="-381000">
              <a:lnSpc>
                <a:spcPct val="100000"/>
              </a:lnSpc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2 </a:t>
            </a:r>
            <a:r>
              <a:rPr sz="2400" spc="-5" dirty="0">
                <a:latin typeface="Arial Narrow"/>
                <a:cs typeface="Arial Narrow"/>
              </a:rPr>
              <a:t>decides </a:t>
            </a:r>
            <a:r>
              <a:rPr sz="2400" spc="-10" dirty="0">
                <a:latin typeface="Arial Narrow"/>
                <a:cs typeface="Arial Narrow"/>
              </a:rPr>
              <a:t>on  </a:t>
            </a:r>
            <a:r>
              <a:rPr sz="2400" i="1" spc="-5" dirty="0">
                <a:latin typeface="Arial Narrow"/>
                <a:cs typeface="Arial Narrow"/>
              </a:rPr>
              <a:t>majority</a:t>
            </a:r>
            <a:r>
              <a:rPr sz="2400" spc="-5" dirty="0">
                <a:latin typeface="Arial Narrow"/>
                <a:cs typeface="Arial Narrow"/>
              </a:rPr>
              <a:t>(Attack,Retreat,Retreat)=  Retreat</a:t>
            </a:r>
            <a:endParaRPr sz="2400">
              <a:latin typeface="Arial Narrow"/>
              <a:cs typeface="Arial Narrow"/>
            </a:endParaRPr>
          </a:p>
          <a:p>
            <a:pPr marL="444500" marR="68580" indent="-381000">
              <a:lnSpc>
                <a:spcPct val="100000"/>
              </a:lnSpc>
              <a:buFont typeface="Arial"/>
              <a:buChar char="•"/>
              <a:tabLst>
                <a:tab pos="443865" algn="l"/>
                <a:tab pos="444500" algn="l"/>
              </a:tabLst>
            </a:pPr>
            <a:r>
              <a:rPr sz="2400" spc="-5" dirty="0">
                <a:latin typeface="Arial Narrow"/>
                <a:cs typeface="Arial Narrow"/>
              </a:rPr>
              <a:t>Lieutenant</a:t>
            </a:r>
            <a:r>
              <a:rPr sz="2400" spc="-7" baseline="-20833" dirty="0">
                <a:latin typeface="Arial Narrow"/>
                <a:cs typeface="Arial Narrow"/>
              </a:rPr>
              <a:t>3 </a:t>
            </a:r>
            <a:r>
              <a:rPr sz="2400" spc="-5" dirty="0">
                <a:latin typeface="Arial Narrow"/>
                <a:cs typeface="Arial Narrow"/>
              </a:rPr>
              <a:t>decides </a:t>
            </a:r>
            <a:r>
              <a:rPr sz="2400" spc="-10" dirty="0">
                <a:latin typeface="Arial Narrow"/>
                <a:cs typeface="Arial Narrow"/>
              </a:rPr>
              <a:t>on  </a:t>
            </a:r>
            <a:r>
              <a:rPr sz="2400" i="1" spc="-5" dirty="0">
                <a:latin typeface="Arial Narrow"/>
                <a:cs typeface="Arial Narrow"/>
              </a:rPr>
              <a:t>majority</a:t>
            </a:r>
            <a:r>
              <a:rPr sz="2400" spc="-5" dirty="0">
                <a:latin typeface="Arial Narrow"/>
                <a:cs typeface="Arial Narrow"/>
              </a:rPr>
              <a:t>(Retreat,Retreat,Attack)=  Retreat</a:t>
            </a:r>
            <a:endParaRPr sz="24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033" y="747713"/>
            <a:ext cx="3527209" cy="3581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987</Words>
  <Application>Microsoft Office PowerPoint</Application>
  <PresentationFormat>On-screen Show (16:9)</PresentationFormat>
  <Paragraphs>149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Cambria Math</vt:lpstr>
      <vt:lpstr>Arial Narrow</vt:lpstr>
      <vt:lpstr>Calibri</vt:lpstr>
      <vt:lpstr>Arial</vt:lpstr>
      <vt:lpstr>Office Theme</vt:lpstr>
      <vt:lpstr>PowerPoint Presentation</vt:lpstr>
      <vt:lpstr>Three Byzantine Generals Problem: Lieutenant Faulty</vt:lpstr>
      <vt:lpstr>Three Byzantine Generals Problem: Lieutenant Faulty</vt:lpstr>
      <vt:lpstr>Three Byzantine Generals Problem: Commander Faulty</vt:lpstr>
      <vt:lpstr>Three Byzantine Generals Problem: Commander Faulty</vt:lpstr>
      <vt:lpstr>Four Byzantine Generals Problem: Lieutenant Faulty</vt:lpstr>
      <vt:lpstr>Four Byzantine Generals Problem: Lieutenant Faulty</vt:lpstr>
      <vt:lpstr>Four Byzantine Generals Problem: Commander Faulty</vt:lpstr>
      <vt:lpstr>Four Byzantine Generals Problem: Commander Faulty</vt:lpstr>
      <vt:lpstr>Byzantine Generals Model</vt:lpstr>
      <vt:lpstr>PowerPoint Presentation</vt:lpstr>
      <vt:lpstr>Practical Byzantine Fault Tolerant Model</vt:lpstr>
      <vt:lpstr>Practical Byzantine Fault Tolerant Model</vt:lpstr>
      <vt:lpstr>Practical Byzantine Fault Tolerant Model</vt:lpstr>
      <vt:lpstr>Practical Byzantine Fault Tolerant Algorithm</vt:lpstr>
      <vt:lpstr>Practical Byzantine Fault Tolerant Algorithm</vt:lpstr>
      <vt:lpstr>Practical Byzantine Fault Tolerant Algorithm</vt:lpstr>
      <vt:lpstr>Practical Byzantine Fault Tolerant Algorithm</vt:lpstr>
      <vt:lpstr>Three Phase Commit Protocol - Pre-Prepare</vt:lpstr>
      <vt:lpstr>Three Phase Protocol</vt:lpstr>
      <vt:lpstr>Three Phase Commit Protocol - Pre-Prepare</vt:lpstr>
      <vt:lpstr>Three Phase Protocol</vt:lpstr>
      <vt:lpstr>Three Phase Commit Protocol - Prepare</vt:lpstr>
      <vt:lpstr>Three Phase Commit Protocol</vt:lpstr>
      <vt:lpstr>Three Phase Commit Protocol</vt:lpstr>
      <vt:lpstr>Three Phase Commit Protocol - Commit</vt:lpstr>
      <vt:lpstr>Three Phase Protocol</vt:lpstr>
      <vt:lpstr>View Change</vt:lpstr>
      <vt:lpstr>View Changes</vt:lpstr>
      <vt:lpstr>Practical Byzantine Fault Tolerant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Anjaneyulu</cp:lastModifiedBy>
  <cp:revision>38</cp:revision>
  <dcterms:created xsi:type="dcterms:W3CDTF">2020-10-06T18:49:32Z</dcterms:created>
  <dcterms:modified xsi:type="dcterms:W3CDTF">2023-11-04T06:00:48Z</dcterms:modified>
</cp:coreProperties>
</file>